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39"/>
  </p:notesMasterIdLst>
  <p:sldIdLst>
    <p:sldId id="256" r:id="rId3"/>
    <p:sldId id="320" r:id="rId4"/>
    <p:sldId id="292" r:id="rId5"/>
    <p:sldId id="318" r:id="rId6"/>
    <p:sldId id="321" r:id="rId7"/>
    <p:sldId id="323" r:id="rId8"/>
    <p:sldId id="325" r:id="rId9"/>
    <p:sldId id="332" r:id="rId10"/>
    <p:sldId id="330" r:id="rId11"/>
    <p:sldId id="298" r:id="rId12"/>
    <p:sldId id="300" r:id="rId13"/>
    <p:sldId id="301" r:id="rId14"/>
    <p:sldId id="302" r:id="rId15"/>
    <p:sldId id="303" r:id="rId16"/>
    <p:sldId id="299" r:id="rId17"/>
    <p:sldId id="304" r:id="rId18"/>
    <p:sldId id="305" r:id="rId19"/>
    <p:sldId id="335" r:id="rId20"/>
    <p:sldId id="333" r:id="rId21"/>
    <p:sldId id="306" r:id="rId22"/>
    <p:sldId id="307" r:id="rId23"/>
    <p:sldId id="310" r:id="rId24"/>
    <p:sldId id="311" r:id="rId25"/>
    <p:sldId id="312" r:id="rId26"/>
    <p:sldId id="314" r:id="rId27"/>
    <p:sldId id="334" r:id="rId28"/>
    <p:sldId id="316" r:id="rId29"/>
    <p:sldId id="326" r:id="rId30"/>
    <p:sldId id="328" r:id="rId31"/>
    <p:sldId id="282" r:id="rId32"/>
    <p:sldId id="329" r:id="rId33"/>
    <p:sldId id="284" r:id="rId34"/>
    <p:sldId id="285" r:id="rId35"/>
    <p:sldId id="287" r:id="rId36"/>
    <p:sldId id="288" r:id="rId37"/>
    <p:sldId id="280" r:id="rId38"/>
  </p:sldIdLst>
  <p:sldSz cx="12192000" cy="6858000"/>
  <p:notesSz cx="6797675" cy="9926638"/>
  <p:defaultTextStyle>
    <a:defPPr>
      <a:defRPr lang="en-AU"/>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en-AU"/>
          </a:p>
        </p:txBody>
      </p:sp>
      <p:sp>
        <p:nvSpPr>
          <p:cNvPr id="3" name="Date Placeholder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9105719D-55CC-4D56-92FA-DE340C42B0FC}" type="datetimeFigureOut">
              <a:rPr lang="en-AU" smtClean="0"/>
              <a:t>12/07/2017</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en-AU"/>
          </a:p>
        </p:txBody>
      </p:sp>
      <p:sp>
        <p:nvSpPr>
          <p:cNvPr id="5" name="Notes Placeholder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lang="en-AU"/>
          </a:p>
        </p:txBody>
      </p:sp>
      <p:sp>
        <p:nvSpPr>
          <p:cNvPr id="7" name="Slide Number Placeholder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D573A85E-60BE-48F0-93F7-6D0AFFC8039F}" type="slidenum">
              <a:rPr lang="en-AU" smtClean="0"/>
              <a:t>‹#›</a:t>
            </a:fld>
            <a:endParaRPr lang="en-AU"/>
          </a:p>
        </p:txBody>
      </p:sp>
    </p:spTree>
    <p:extLst>
      <p:ext uri="{BB962C8B-B14F-4D97-AF65-F5344CB8AC3E}">
        <p14:creationId xmlns:p14="http://schemas.microsoft.com/office/powerpoint/2010/main" val="112489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3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3" y="6083300"/>
            <a:ext cx="42243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067" y="2404534"/>
            <a:ext cx="7766936" cy="1646302"/>
          </a:xfrm>
        </p:spPr>
        <p:txBody>
          <a:bodyPr anchor="b">
            <a:noAutofit/>
          </a:bodyPr>
          <a:lstStyle>
            <a:lvl1pPr algn="r">
              <a:defRPr sz="5400" b="1">
                <a:solidFill>
                  <a:schemeClr val="accent1"/>
                </a:solidFill>
                <a:effectLst>
                  <a:outerShdw blurRad="38100" dist="38100" dir="2700000" algn="tl">
                    <a:srgbClr val="000000">
                      <a:alpha val="43137"/>
                    </a:srgbClr>
                  </a:outerShdw>
                </a:effectLst>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ormAutofit/>
          </a:bodyPr>
          <a:lstStyle>
            <a:lvl1pPr marL="0" indent="0" algn="r">
              <a:buNone/>
              <a:defRPr sz="32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fld id="{9E9247ED-9642-4EB2-A2C9-FA8B276E4098}" type="datetimeFigureOut">
              <a:rPr lang="en-AU"/>
              <a:pPr>
                <a:defRPr/>
              </a:pPr>
              <a:t>12/07/2017</a:t>
            </a:fld>
            <a:endParaRPr lang="en-AU"/>
          </a:p>
        </p:txBody>
      </p:sp>
      <p:sp>
        <p:nvSpPr>
          <p:cNvPr id="17" name="Footer Placeholder 4"/>
          <p:cNvSpPr>
            <a:spLocks noGrp="1"/>
          </p:cNvSpPr>
          <p:nvPr>
            <p:ph type="ftr" sz="quarter" idx="11"/>
          </p:nvPr>
        </p:nvSpPr>
        <p:spPr/>
        <p:txBody>
          <a:bodyPr/>
          <a:lstStyle>
            <a:lvl1pPr>
              <a:defRPr/>
            </a:lvl1pPr>
          </a:lstStyle>
          <a:p>
            <a:pPr>
              <a:defRPr/>
            </a:pPr>
            <a:endParaRPr lang="en-AU"/>
          </a:p>
        </p:txBody>
      </p:sp>
      <p:sp>
        <p:nvSpPr>
          <p:cNvPr id="18" name="Slide Number Placeholder 5"/>
          <p:cNvSpPr>
            <a:spLocks noGrp="1"/>
          </p:cNvSpPr>
          <p:nvPr>
            <p:ph type="sldNum" sz="quarter" idx="12"/>
          </p:nvPr>
        </p:nvSpPr>
        <p:spPr/>
        <p:txBody>
          <a:bodyPr/>
          <a:lstStyle>
            <a:lvl1pPr>
              <a:defRPr/>
            </a:lvl1pPr>
          </a:lstStyle>
          <a:p>
            <a:pPr>
              <a:defRPr/>
            </a:pPr>
            <a:fld id="{5C665EAB-C999-40A0-BD7C-ADC1B06594EB}" type="slidenum">
              <a:rPr lang="en-AU"/>
              <a:pPr>
                <a:defRPr/>
              </a:pPr>
              <a:t>‹#›</a:t>
            </a:fld>
            <a:endParaRPr lang="en-AU"/>
          </a:p>
        </p:txBody>
      </p:sp>
    </p:spTree>
    <p:extLst>
      <p:ext uri="{BB962C8B-B14F-4D97-AF65-F5344CB8AC3E}">
        <p14:creationId xmlns:p14="http://schemas.microsoft.com/office/powerpoint/2010/main" val="287313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8"/>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altLang="en-US" sz="8000">
                <a:solidFill>
                  <a:srgbClr val="C0E474"/>
                </a:solidFill>
                <a:latin typeface="Arial" panose="020B0604020202020204" pitchFamily="34" charset="0"/>
              </a:rPr>
              <a:t>“</a:t>
            </a:r>
          </a:p>
        </p:txBody>
      </p:sp>
      <p:sp>
        <p:nvSpPr>
          <p:cNvPr id="6" name="TextBox 29"/>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altLang="en-US" sz="8000">
                <a:solidFill>
                  <a:srgbClr val="C0E474"/>
                </a:solidFill>
                <a:latin typeface="Arial" panose="020B0604020202020204" pitchFamily="34" charset="0"/>
              </a:rPr>
              <a:t>”</a:t>
            </a:r>
            <a:endParaRPr lang="en-AU" altLang="en-US">
              <a:solidFill>
                <a:srgbClr val="C0E474"/>
              </a:solidFill>
              <a:latin typeface="Arial" panose="020B0604020202020204" pitchFamily="34" charset="0"/>
            </a:endParaRPr>
          </a:p>
        </p:txBody>
      </p:sp>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1334" y="609600"/>
            <a:ext cx="8094134" cy="3022600"/>
          </a:xfrm>
        </p:spPr>
        <p:txBody>
          <a:bodyPr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latin typeface="Georgia" panose="02040502050405020303" pitchFamily="18"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4"/>
          </p:nvPr>
        </p:nvSpPr>
        <p:spPr/>
        <p:txBody>
          <a:bodyPr/>
          <a:lstStyle>
            <a:lvl1pPr>
              <a:defRPr/>
            </a:lvl1pPr>
          </a:lstStyle>
          <a:p>
            <a:pPr>
              <a:defRPr/>
            </a:pPr>
            <a:fld id="{EA096C17-030F-4327-9045-7E237C2677BE}" type="datetimeFigureOut">
              <a:rPr lang="en-AU"/>
              <a:pPr>
                <a:defRPr/>
              </a:pPr>
              <a:t>12/07/2017</a:t>
            </a:fld>
            <a:endParaRPr lang="en-AU"/>
          </a:p>
        </p:txBody>
      </p:sp>
      <p:sp>
        <p:nvSpPr>
          <p:cNvPr id="9" name="Footer Placeholder 4"/>
          <p:cNvSpPr>
            <a:spLocks noGrp="1"/>
          </p:cNvSpPr>
          <p:nvPr>
            <p:ph type="ftr" sz="quarter" idx="15"/>
          </p:nvPr>
        </p:nvSpPr>
        <p:spPr/>
        <p:txBody>
          <a:bodyPr/>
          <a:lstStyle>
            <a:lvl1pPr>
              <a:defRPr/>
            </a:lvl1pPr>
          </a:lstStyle>
          <a:p>
            <a:pPr>
              <a:defRPr/>
            </a:pPr>
            <a:endParaRPr lang="en-AU"/>
          </a:p>
        </p:txBody>
      </p:sp>
      <p:sp>
        <p:nvSpPr>
          <p:cNvPr id="10" name="Slide Number Placeholder 5"/>
          <p:cNvSpPr>
            <a:spLocks noGrp="1"/>
          </p:cNvSpPr>
          <p:nvPr>
            <p:ph type="sldNum" sz="quarter" idx="16"/>
          </p:nvPr>
        </p:nvSpPr>
        <p:spPr/>
        <p:txBody>
          <a:bodyPr/>
          <a:lstStyle>
            <a:lvl1pPr>
              <a:defRPr/>
            </a:lvl1pPr>
          </a:lstStyle>
          <a:p>
            <a:pPr>
              <a:defRPr/>
            </a:pPr>
            <a:fld id="{737CF949-AC42-437E-96CE-F55BAFF1A9F1}" type="slidenum">
              <a:rPr lang="en-AU"/>
              <a:pPr>
                <a:defRPr/>
              </a:pPr>
              <a:t>‹#›</a:t>
            </a:fld>
            <a:endParaRPr lang="en-AU"/>
          </a:p>
        </p:txBody>
      </p:sp>
    </p:spTree>
    <p:extLst>
      <p:ext uri="{BB962C8B-B14F-4D97-AF65-F5344CB8AC3E}">
        <p14:creationId xmlns:p14="http://schemas.microsoft.com/office/powerpoint/2010/main" val="278648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5" y="1931988"/>
            <a:ext cx="8596668" cy="2595460"/>
          </a:xfrm>
        </p:spPr>
        <p:txBody>
          <a:bodyPr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0DDE5E9-CCCA-4958-BF98-3C72FF90A19C}" type="datetimeFigureOut">
              <a:rPr lang="en-AU"/>
              <a:pPr>
                <a:defRPr/>
              </a:pPr>
              <a:t>12/07/2017</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09C9426-500D-48C4-93E9-E32EA1F6AFDA}" type="slidenum">
              <a:rPr lang="en-AU"/>
              <a:pPr>
                <a:defRPr/>
              </a:pPr>
              <a:t>‹#›</a:t>
            </a:fld>
            <a:endParaRPr lang="en-AU"/>
          </a:p>
        </p:txBody>
      </p:sp>
    </p:spTree>
    <p:extLst>
      <p:ext uri="{BB962C8B-B14F-4D97-AF65-F5344CB8AC3E}">
        <p14:creationId xmlns:p14="http://schemas.microsoft.com/office/powerpoint/2010/main" val="396335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8"/>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altLang="en-US" sz="8000">
                <a:solidFill>
                  <a:srgbClr val="C0E474"/>
                </a:solidFill>
                <a:latin typeface="Arial" panose="020B0604020202020204" pitchFamily="34" charset="0"/>
              </a:rPr>
              <a:t>“</a:t>
            </a:r>
          </a:p>
        </p:txBody>
      </p:sp>
      <p:sp>
        <p:nvSpPr>
          <p:cNvPr id="6" name="TextBox 29"/>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altLang="en-US" sz="8000">
                <a:solidFill>
                  <a:srgbClr val="C0E474"/>
                </a:solidFill>
                <a:latin typeface="Arial" panose="020B0604020202020204" pitchFamily="34" charset="0"/>
              </a:rPr>
              <a:t>”</a:t>
            </a:r>
          </a:p>
        </p:txBody>
      </p:sp>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1334" y="609600"/>
            <a:ext cx="8094134" cy="3022600"/>
          </a:xfrm>
        </p:spPr>
        <p:txBody>
          <a:bodyPr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latin typeface="Georgia" panose="02040502050405020303" pitchFamily="18"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4"/>
          </p:nvPr>
        </p:nvSpPr>
        <p:spPr/>
        <p:txBody>
          <a:bodyPr/>
          <a:lstStyle>
            <a:lvl1pPr>
              <a:defRPr/>
            </a:lvl1pPr>
          </a:lstStyle>
          <a:p>
            <a:pPr>
              <a:defRPr/>
            </a:pPr>
            <a:fld id="{5464E8F0-801C-4203-AB9F-56C8D3BEA225}" type="datetimeFigureOut">
              <a:rPr lang="en-AU"/>
              <a:pPr>
                <a:defRPr/>
              </a:pPr>
              <a:t>12/07/2017</a:t>
            </a:fld>
            <a:endParaRPr lang="en-AU"/>
          </a:p>
        </p:txBody>
      </p:sp>
      <p:sp>
        <p:nvSpPr>
          <p:cNvPr id="9" name="Footer Placeholder 4"/>
          <p:cNvSpPr>
            <a:spLocks noGrp="1"/>
          </p:cNvSpPr>
          <p:nvPr>
            <p:ph type="ftr" sz="quarter" idx="15"/>
          </p:nvPr>
        </p:nvSpPr>
        <p:spPr/>
        <p:txBody>
          <a:bodyPr/>
          <a:lstStyle>
            <a:lvl1pPr>
              <a:defRPr/>
            </a:lvl1pPr>
          </a:lstStyle>
          <a:p>
            <a:pPr>
              <a:defRPr/>
            </a:pPr>
            <a:endParaRPr lang="en-AU"/>
          </a:p>
        </p:txBody>
      </p:sp>
      <p:sp>
        <p:nvSpPr>
          <p:cNvPr id="10" name="Slide Number Placeholder 5"/>
          <p:cNvSpPr>
            <a:spLocks noGrp="1"/>
          </p:cNvSpPr>
          <p:nvPr>
            <p:ph type="sldNum" sz="quarter" idx="16"/>
          </p:nvPr>
        </p:nvSpPr>
        <p:spPr/>
        <p:txBody>
          <a:bodyPr/>
          <a:lstStyle>
            <a:lvl1pPr>
              <a:defRPr/>
            </a:lvl1pPr>
          </a:lstStyle>
          <a:p>
            <a:pPr>
              <a:defRPr/>
            </a:pPr>
            <a:fld id="{A1C53AB4-5ED8-45EE-BDEA-1F3A7594EB05}" type="slidenum">
              <a:rPr lang="en-AU"/>
              <a:pPr>
                <a:defRPr/>
              </a:pPr>
              <a:t>‹#›</a:t>
            </a:fld>
            <a:endParaRPr lang="en-AU"/>
          </a:p>
        </p:txBody>
      </p:sp>
    </p:spTree>
    <p:extLst>
      <p:ext uri="{BB962C8B-B14F-4D97-AF65-F5344CB8AC3E}">
        <p14:creationId xmlns:p14="http://schemas.microsoft.com/office/powerpoint/2010/main" val="49900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799" y="609600"/>
            <a:ext cx="8588203" cy="3022600"/>
          </a:xfrm>
        </p:spPr>
        <p:txBody>
          <a:bodyPr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latin typeface="Georgia" panose="02040502050405020303" pitchFamily="18"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p:cNvSpPr>
            <a:spLocks noGrp="1"/>
          </p:cNvSpPr>
          <p:nvPr>
            <p:ph type="dt" sz="half" idx="14"/>
          </p:nvPr>
        </p:nvSpPr>
        <p:spPr/>
        <p:txBody>
          <a:bodyPr/>
          <a:lstStyle>
            <a:lvl1pPr>
              <a:defRPr/>
            </a:lvl1pPr>
          </a:lstStyle>
          <a:p>
            <a:pPr>
              <a:defRPr/>
            </a:pPr>
            <a:fld id="{266C41AC-FA73-4E98-A67C-D87B2681D2CD}" type="datetimeFigureOut">
              <a:rPr lang="en-AU"/>
              <a:pPr>
                <a:defRPr/>
              </a:pPr>
              <a:t>12/07/2017</a:t>
            </a:fld>
            <a:endParaRPr lang="en-AU"/>
          </a:p>
        </p:txBody>
      </p:sp>
      <p:sp>
        <p:nvSpPr>
          <p:cNvPr id="7" name="Footer Placeholder 4"/>
          <p:cNvSpPr>
            <a:spLocks noGrp="1"/>
          </p:cNvSpPr>
          <p:nvPr>
            <p:ph type="ftr" sz="quarter" idx="15"/>
          </p:nvPr>
        </p:nvSpPr>
        <p:spPr/>
        <p:txBody>
          <a:bodyPr/>
          <a:lstStyle>
            <a:lvl1pPr>
              <a:defRPr/>
            </a:lvl1pPr>
          </a:lstStyle>
          <a:p>
            <a:pPr>
              <a:defRPr/>
            </a:pPr>
            <a:endParaRPr lang="en-AU"/>
          </a:p>
        </p:txBody>
      </p:sp>
      <p:sp>
        <p:nvSpPr>
          <p:cNvPr id="8" name="Slide Number Placeholder 5"/>
          <p:cNvSpPr>
            <a:spLocks noGrp="1"/>
          </p:cNvSpPr>
          <p:nvPr>
            <p:ph type="sldNum" sz="quarter" idx="16"/>
          </p:nvPr>
        </p:nvSpPr>
        <p:spPr/>
        <p:txBody>
          <a:bodyPr/>
          <a:lstStyle>
            <a:lvl1pPr>
              <a:defRPr/>
            </a:lvl1pPr>
          </a:lstStyle>
          <a:p>
            <a:pPr>
              <a:defRPr/>
            </a:pPr>
            <a:fld id="{8D882F36-C549-4F78-861B-6785406A4A4E}" type="slidenum">
              <a:rPr lang="en-AU"/>
              <a:pPr>
                <a:defRPr/>
              </a:pPr>
              <a:t>‹#›</a:t>
            </a:fld>
            <a:endParaRPr lang="en-AU"/>
          </a:p>
        </p:txBody>
      </p:sp>
    </p:spTree>
    <p:extLst>
      <p:ext uri="{BB962C8B-B14F-4D97-AF65-F5344CB8AC3E}">
        <p14:creationId xmlns:p14="http://schemas.microsoft.com/office/powerpoint/2010/main" val="1602386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3" name="Vertical Text Placeholder 2"/>
          <p:cNvSpPr>
            <a:spLocks noGrp="1"/>
          </p:cNvSpPr>
          <p:nvPr>
            <p:ph type="body" orient="vert" idx="1"/>
          </p:nvPr>
        </p:nvSpPr>
        <p:spPr/>
        <p:txBody>
          <a:bodyPr vert="eaVert" rtlCol="0">
            <a:normAutofit/>
          </a:bodyPr>
          <a:lstStyle>
            <a:lvl1pPr>
              <a:defRPr lang="en-US" sz="2000" b="1" dirty="0" smtClean="0">
                <a:latin typeface="Georgia" panose="02040502050405020303" pitchFamily="18" charset="0"/>
              </a:defRPr>
            </a:lvl1pPr>
            <a:lvl2pPr>
              <a:defRPr lang="en-US" dirty="0" smtClean="0">
                <a:latin typeface="Georgia" panose="02040502050405020303" pitchFamily="18" charset="0"/>
              </a:defRPr>
            </a:lvl2pPr>
            <a:lvl3pPr>
              <a:defRPr lang="en-US" sz="1600" dirty="0" smtClean="0">
                <a:latin typeface="Georgia" panose="02040502050405020303" pitchFamily="18" charset="0"/>
              </a:defRPr>
            </a:lvl3pPr>
            <a:lvl4pPr>
              <a:defRPr lang="en-US" sz="1600" dirty="0" smtClean="0">
                <a:latin typeface="Georgia" panose="02040502050405020303" pitchFamily="18" charset="0"/>
              </a:defRPr>
            </a:lvl4pPr>
            <a:lvl5pPr>
              <a:defRPr lang="en-US" sz="1600" dirty="0">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92ACC69-26BD-49E9-971A-A0B700BB5897}" type="datetimeFigureOut">
              <a:rPr lang="en-AU"/>
              <a:pPr>
                <a:defRPr/>
              </a:pPr>
              <a:t>12/07/2017</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1EFCA51-BD7E-40F6-90CC-D16E81342267}" type="slidenum">
              <a:rPr lang="en-AU"/>
              <a:pPr>
                <a:defRPr/>
              </a:pPr>
              <a:t>‹#›</a:t>
            </a:fld>
            <a:endParaRPr lang="en-AU"/>
          </a:p>
        </p:txBody>
      </p:sp>
    </p:spTree>
    <p:extLst>
      <p:ext uri="{BB962C8B-B14F-4D97-AF65-F5344CB8AC3E}">
        <p14:creationId xmlns:p14="http://schemas.microsoft.com/office/powerpoint/2010/main" val="234203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967673" y="609599"/>
            <a:ext cx="1304743" cy="5251451"/>
          </a:xfrm>
        </p:spPr>
        <p:txBody>
          <a:bodyPr vert="vert"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lvl1pPr>
              <a:buClr>
                <a:schemeClr val="bg2">
                  <a:lumMod val="50000"/>
                </a:schemeClr>
              </a:buClr>
              <a:defRPr sz="2000" b="1">
                <a:latin typeface="Georgia" panose="02040502050405020303" pitchFamily="18" charset="0"/>
              </a:defRPr>
            </a:lvl1pPr>
            <a:lvl2pPr marL="742950" indent="-285750">
              <a:buClr>
                <a:schemeClr val="bg2">
                  <a:lumMod val="50000"/>
                </a:schemeClr>
              </a:buClr>
              <a:buSzPct val="100000"/>
              <a:buFont typeface="Wingdings" panose="05000000000000000000" pitchFamily="2" charset="2"/>
              <a:buChar char="v"/>
              <a:defRPr sz="1600">
                <a:latin typeface="Georgia" panose="02040502050405020303" pitchFamily="18" charset="0"/>
              </a:defRPr>
            </a:lvl2pPr>
            <a:lvl3pPr marL="1143000" indent="-228600">
              <a:buClr>
                <a:schemeClr val="bg2">
                  <a:lumMod val="50000"/>
                </a:schemeClr>
              </a:buClr>
              <a:buSzPct val="100000"/>
              <a:buFont typeface="Wingdings" panose="05000000000000000000" pitchFamily="2" charset="2"/>
              <a:buChar char="q"/>
              <a:defRPr sz="1600">
                <a:latin typeface="Georgia" panose="02040502050405020303" pitchFamily="18" charset="0"/>
              </a:defRPr>
            </a:lvl3pPr>
            <a:lvl4pPr marL="1600200" indent="-228600">
              <a:buClr>
                <a:schemeClr val="bg2">
                  <a:lumMod val="50000"/>
                </a:schemeClr>
              </a:buClr>
              <a:buSzPct val="100000"/>
              <a:buFont typeface="Courier New" panose="02070309020205020404" pitchFamily="49" charset="0"/>
              <a:buChar char="o"/>
              <a:defRPr sz="1600">
                <a:latin typeface="Georgia" panose="02040502050405020303" pitchFamily="18" charset="0"/>
              </a:defRPr>
            </a:lvl4pPr>
            <a:lvl5pPr marL="2057400" indent="-228600">
              <a:buClr>
                <a:schemeClr val="bg2">
                  <a:lumMod val="50000"/>
                </a:schemeClr>
              </a:buClr>
              <a:buSzPct val="100000"/>
              <a:buFont typeface="Vrinda" panose="020B0502040204020203" pitchFamily="34" charset="0"/>
              <a:buChar char="*"/>
              <a:defRPr sz="1600">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38E1A63-3A02-449F-ADEA-1B61E3566318}" type="datetimeFigureOut">
              <a:rPr lang="en-AU"/>
              <a:pPr>
                <a:defRPr/>
              </a:pPr>
              <a:t>12/07/2017</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FBD94E1-B2C9-4E6E-A8D6-B98F703CEC51}" type="slidenum">
              <a:rPr lang="en-AU"/>
              <a:pPr>
                <a:defRPr/>
              </a:pPr>
              <a:t>‹#›</a:t>
            </a:fld>
            <a:endParaRPr lang="en-AU"/>
          </a:p>
        </p:txBody>
      </p:sp>
    </p:spTree>
    <p:extLst>
      <p:ext uri="{BB962C8B-B14F-4D97-AF65-F5344CB8AC3E}">
        <p14:creationId xmlns:p14="http://schemas.microsoft.com/office/powerpoint/2010/main" val="217780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b="1">
                <a:solidFill>
                  <a:schemeClr val="accent1"/>
                </a:solidFill>
                <a:effectLst>
                  <a:outerShdw blurRad="38100" dist="38100" dir="2700000" algn="tl">
                    <a:srgbClr val="000000">
                      <a:alpha val="43137"/>
                    </a:srgbClr>
                  </a:outerShdw>
                </a:effectLst>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ormAutofit/>
          </a:bodyPr>
          <a:lstStyle>
            <a:lvl1pPr marL="0" indent="0" algn="r">
              <a:buNone/>
              <a:defRPr sz="2400" b="1">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fld id="{55ED8627-7830-4401-A3CD-E30F6C19D218}" type="datetimeFigureOut">
              <a:rPr lang="en-AU">
                <a:solidFill>
                  <a:prstClr val="black">
                    <a:tint val="75000"/>
                  </a:prstClr>
                </a:solidFill>
              </a:rPr>
              <a:pPr>
                <a:defRPr/>
              </a:pPr>
              <a:t>12/07/2017</a:t>
            </a:fld>
            <a:endParaRPr lang="en-AU">
              <a:solidFill>
                <a:prstClr val="black">
                  <a:tint val="75000"/>
                </a:prstClr>
              </a:solidFill>
            </a:endParaRPr>
          </a:p>
        </p:txBody>
      </p:sp>
      <p:sp>
        <p:nvSpPr>
          <p:cNvPr id="17"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18" name="Slide Number Placeholder 5"/>
          <p:cNvSpPr>
            <a:spLocks noGrp="1"/>
          </p:cNvSpPr>
          <p:nvPr>
            <p:ph type="sldNum" sz="quarter" idx="12"/>
          </p:nvPr>
        </p:nvSpPr>
        <p:spPr/>
        <p:txBody>
          <a:bodyPr/>
          <a:lstStyle>
            <a:lvl1pPr>
              <a:defRPr/>
            </a:lvl1pPr>
          </a:lstStyle>
          <a:p>
            <a:pPr>
              <a:defRPr/>
            </a:pPr>
            <a:fld id="{F3F52570-4C93-4490-9EC3-1DF0CDCCDC26}" type="slidenum">
              <a:rPr lang="en-AU">
                <a:solidFill>
                  <a:srgbClr val="90C226"/>
                </a:solidFill>
              </a:rPr>
              <a:pPr>
                <a:defRPr/>
              </a:pPr>
              <a:t>‹#›</a:t>
            </a:fld>
            <a:endParaRPr lang="en-AU">
              <a:solidFill>
                <a:srgbClr val="90C226"/>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235" y="6024162"/>
            <a:ext cx="4219713" cy="684000"/>
          </a:xfrm>
          <a:prstGeom prst="rect">
            <a:avLst/>
          </a:prstGeom>
        </p:spPr>
      </p:pic>
    </p:spTree>
    <p:extLst>
      <p:ext uri="{BB962C8B-B14F-4D97-AF65-F5344CB8AC3E}">
        <p14:creationId xmlns:p14="http://schemas.microsoft.com/office/powerpoint/2010/main" val="4021358458"/>
      </p:ext>
    </p:extLst>
  </p:cSld>
  <p:clrMapOvr>
    <a:masterClrMapping/>
  </p:clrMapOvr>
  <p:transition spd="med">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000" b="1">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2">
                  <a:lumMod val="50000"/>
                </a:schemeClr>
              </a:buClr>
              <a:defRPr sz="1800" b="1">
                <a:latin typeface="Georgia" panose="02040502050405020303" pitchFamily="18" charset="0"/>
              </a:defRPr>
            </a:lvl1pPr>
            <a:lvl2pPr marL="557213" indent="-214313">
              <a:buClr>
                <a:schemeClr val="bg2">
                  <a:lumMod val="50000"/>
                </a:schemeClr>
              </a:buClr>
              <a:buSzPct val="100000"/>
              <a:buFont typeface="Wingdings" panose="05000000000000000000" pitchFamily="2" charset="2"/>
              <a:buChar char="v"/>
              <a:defRPr sz="1600">
                <a:latin typeface="Georgia" panose="02040502050405020303" pitchFamily="18" charset="0"/>
              </a:defRPr>
            </a:lvl2pPr>
            <a:lvl3pPr marL="942975" indent="-257175">
              <a:buClr>
                <a:schemeClr val="bg2">
                  <a:lumMod val="50000"/>
                </a:schemeClr>
              </a:buClr>
              <a:buSzPct val="100000"/>
              <a:buFont typeface="Wingdings" panose="05000000000000000000" pitchFamily="2" charset="2"/>
              <a:buChar char="q"/>
              <a:defRPr sz="1400">
                <a:latin typeface="Georgia" panose="02040502050405020303" pitchFamily="18" charset="0"/>
              </a:defRPr>
            </a:lvl3pPr>
            <a:lvl4pPr marL="1200150" indent="-171450">
              <a:buClr>
                <a:schemeClr val="bg2">
                  <a:lumMod val="50000"/>
                </a:schemeClr>
              </a:buClr>
              <a:buSzPct val="100000"/>
              <a:buFont typeface="Courier New" panose="02070309020205020404" pitchFamily="49" charset="0"/>
              <a:buChar char="o"/>
              <a:defRPr sz="1200">
                <a:latin typeface="Georgia" panose="02040502050405020303" pitchFamily="18" charset="0"/>
              </a:defRPr>
            </a:lvl4pPr>
            <a:lvl5pPr marL="1543050" indent="-171450">
              <a:buClr>
                <a:schemeClr val="bg2">
                  <a:lumMod val="50000"/>
                </a:schemeClr>
              </a:buClr>
              <a:buSzPct val="100000"/>
              <a:buFont typeface="Vrinda" panose="020B0502040204020203" pitchFamily="34" charset="0"/>
              <a:buChar char="*"/>
              <a:defRPr sz="1200">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11E6DEFE-09D9-4C67-9FC5-5017836F27CA}" type="datetimeFigureOut">
              <a:rPr lang="en-AU">
                <a:solidFill>
                  <a:prstClr val="black">
                    <a:tint val="75000"/>
                  </a:prstClr>
                </a:solidFill>
              </a:rPr>
              <a:pPr>
                <a:defRPr/>
              </a:pPr>
              <a:t>12/07/2017</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7D51F1-7E63-4B77-AEC8-1D1FA40BC309}"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260732235"/>
      </p:ext>
    </p:extLst>
  </p:cSld>
  <p:clrMapOvr>
    <a:masterClrMapping/>
  </p:clrMapOvr>
  <p:transition spd="med">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ctr">
              <a:defRPr sz="3000" b="1">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lvl1pPr>
              <a:buClr>
                <a:schemeClr val="bg2">
                  <a:lumMod val="50000"/>
                </a:schemeClr>
              </a:buClr>
              <a:defRPr sz="1500" b="1">
                <a:latin typeface="Georgia" panose="02040502050405020303" pitchFamily="18" charset="0"/>
              </a:defRPr>
            </a:lvl1pPr>
            <a:lvl2pPr marL="557213" indent="-214313">
              <a:buClr>
                <a:schemeClr val="bg2">
                  <a:lumMod val="50000"/>
                </a:schemeClr>
              </a:buClr>
              <a:buSzPct val="100000"/>
              <a:buFont typeface="Wingdings" panose="05000000000000000000" pitchFamily="2" charset="2"/>
              <a:buChar char="v"/>
              <a:defRPr sz="1200">
                <a:latin typeface="Georgia" panose="02040502050405020303" pitchFamily="18" charset="0"/>
              </a:defRPr>
            </a:lvl2pPr>
            <a:lvl3pPr marL="857250" indent="-171450">
              <a:buClr>
                <a:schemeClr val="bg2">
                  <a:lumMod val="50000"/>
                </a:schemeClr>
              </a:buClr>
              <a:buSzPct val="100000"/>
              <a:buFont typeface="Wingdings" panose="05000000000000000000" pitchFamily="2" charset="2"/>
              <a:buChar char="q"/>
              <a:defRPr sz="1200">
                <a:latin typeface="Georgia" panose="02040502050405020303" pitchFamily="18" charset="0"/>
              </a:defRPr>
            </a:lvl3pPr>
            <a:lvl4pPr marL="1200150" indent="-171450">
              <a:buClr>
                <a:schemeClr val="bg2">
                  <a:lumMod val="50000"/>
                </a:schemeClr>
              </a:buClr>
              <a:buSzPct val="100000"/>
              <a:buFont typeface="Courier New" panose="02070309020205020404" pitchFamily="49" charset="0"/>
              <a:buChar char="o"/>
              <a:defRPr sz="1200">
                <a:latin typeface="Georgia" panose="02040502050405020303" pitchFamily="18" charset="0"/>
              </a:defRPr>
            </a:lvl4pPr>
            <a:lvl5pPr marL="1543050" indent="-171450">
              <a:buClr>
                <a:schemeClr val="bg2">
                  <a:lumMod val="50000"/>
                </a:schemeClr>
              </a:buClr>
              <a:buSzPct val="100000"/>
              <a:buFont typeface="Vrinda" panose="020B0502040204020203" pitchFamily="34" charset="0"/>
              <a:buChar char="*"/>
              <a:defRPr lang="en-US" sz="1200" kern="1200" dirty="0">
                <a:solidFill>
                  <a:schemeClr val="tx1">
                    <a:lumMod val="75000"/>
                    <a:lumOff val="25000"/>
                  </a:schemeClr>
                </a:solidFill>
                <a:latin typeface="Georgia" panose="02040502050405020303" pitchFamily="18"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lvl1pPr>
              <a:buClr>
                <a:schemeClr val="bg2">
                  <a:lumMod val="50000"/>
                </a:schemeClr>
              </a:buClr>
              <a:defRPr lang="en-US" sz="1500" b="1" kern="1200" dirty="0" smtClean="0">
                <a:solidFill>
                  <a:schemeClr val="tx1">
                    <a:lumMod val="75000"/>
                    <a:lumOff val="25000"/>
                  </a:schemeClr>
                </a:solidFill>
                <a:latin typeface="Georgia" panose="02040502050405020303" pitchFamily="18" charset="0"/>
                <a:ea typeface="+mn-ea"/>
                <a:cs typeface="+mn-cs"/>
              </a:defRPr>
            </a:lvl1pPr>
            <a:lvl2pPr marL="557213" indent="-214313">
              <a:buClr>
                <a:schemeClr val="bg2">
                  <a:lumMod val="50000"/>
                </a:schemeClr>
              </a:buClr>
              <a:buSzPct val="100000"/>
              <a:buFont typeface="Wingdings" panose="05000000000000000000" pitchFamily="2" charset="2"/>
              <a:buChar char="v"/>
              <a:defRPr sz="1200">
                <a:latin typeface="Georgia" panose="02040502050405020303" pitchFamily="18" charset="0"/>
              </a:defRPr>
            </a:lvl2pPr>
            <a:lvl3pPr marL="857250" indent="-171450">
              <a:buClr>
                <a:schemeClr val="bg2">
                  <a:lumMod val="50000"/>
                </a:schemeClr>
              </a:buClr>
              <a:buSzPct val="100000"/>
              <a:buFont typeface="Wingdings" panose="05000000000000000000" pitchFamily="2" charset="2"/>
              <a:buChar char="q"/>
              <a:defRPr sz="1200">
                <a:latin typeface="Georgia" panose="02040502050405020303" pitchFamily="18" charset="0"/>
              </a:defRPr>
            </a:lvl3pPr>
            <a:lvl4pPr marL="1200150" indent="-171450">
              <a:buClr>
                <a:schemeClr val="bg2">
                  <a:lumMod val="50000"/>
                </a:schemeClr>
              </a:buClr>
              <a:buSzPct val="100000"/>
              <a:buFont typeface="Courier New" panose="02070309020205020404" pitchFamily="49" charset="0"/>
              <a:buChar char="o"/>
              <a:defRPr sz="1200">
                <a:latin typeface="Georgia" panose="02040502050405020303" pitchFamily="18" charset="0"/>
              </a:defRPr>
            </a:lvl4pPr>
            <a:lvl5pPr marL="1543050" indent="-171450">
              <a:buClr>
                <a:schemeClr val="bg2">
                  <a:lumMod val="50000"/>
                </a:schemeClr>
              </a:buClr>
              <a:buSzPct val="100000"/>
              <a:buFont typeface="Vrinda" panose="020B0502040204020203" pitchFamily="34" charset="0"/>
              <a:buChar char="*"/>
              <a:defRPr sz="12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55FBF208-83FA-40DB-A4D2-EF321D9EFBDF}" type="datetimeFigureOut">
              <a:rPr lang="en-AU">
                <a:solidFill>
                  <a:prstClr val="black">
                    <a:tint val="75000"/>
                  </a:prstClr>
                </a:solidFill>
              </a:rPr>
              <a:pPr>
                <a:defRPr/>
              </a:pPr>
              <a:t>12/07/2017</a:t>
            </a:fld>
            <a:endParaRPr lang="en-AU">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FA4BB25B-F0CE-4859-8687-F660F5629A37}"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1435286464"/>
      </p:ext>
    </p:extLst>
  </p:cSld>
  <p:clrMapOvr>
    <a:masterClrMapping/>
  </p:clrMapOvr>
  <p:transition spd="med">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000" b="1">
                <a:latin typeface="Georgia" panose="02040502050405020303"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lang="en-US" sz="1500" b="1" kern="1200" dirty="0" smtClean="0">
                <a:solidFill>
                  <a:schemeClr val="accent1"/>
                </a:solidFill>
                <a:latin typeface="Georgia" panose="02040502050405020303" pitchFamily="18" charset="0"/>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lvl1pPr>
              <a:buClr>
                <a:schemeClr val="bg2">
                  <a:lumMod val="50000"/>
                </a:schemeClr>
              </a:buClr>
              <a:defRPr sz="1500" b="1">
                <a:latin typeface="Georgia" panose="02040502050405020303" pitchFamily="18" charset="0"/>
              </a:defRPr>
            </a:lvl1pPr>
            <a:lvl2pPr marL="557213" indent="-214313">
              <a:buClr>
                <a:schemeClr val="bg2">
                  <a:lumMod val="50000"/>
                </a:schemeClr>
              </a:buClr>
              <a:buSzPct val="100000"/>
              <a:buFont typeface="Wingdings" panose="05000000000000000000" pitchFamily="2" charset="2"/>
              <a:buChar char="v"/>
              <a:defRPr sz="1200">
                <a:latin typeface="Georgia" panose="02040502050405020303" pitchFamily="18" charset="0"/>
              </a:defRPr>
            </a:lvl2pPr>
            <a:lvl3pPr marL="857250" indent="-171450">
              <a:buClr>
                <a:schemeClr val="bg2">
                  <a:lumMod val="50000"/>
                </a:schemeClr>
              </a:buClr>
              <a:buSzPct val="100000"/>
              <a:buFont typeface="Wingdings" panose="05000000000000000000" pitchFamily="2" charset="2"/>
              <a:buChar char="q"/>
              <a:defRPr sz="1200">
                <a:latin typeface="Georgia" panose="02040502050405020303" pitchFamily="18" charset="0"/>
              </a:defRPr>
            </a:lvl3pPr>
            <a:lvl4pPr marL="1200150" indent="-171450">
              <a:buClr>
                <a:schemeClr val="bg2">
                  <a:lumMod val="50000"/>
                </a:schemeClr>
              </a:buClr>
              <a:buSzPct val="100000"/>
              <a:buFont typeface="Courier New" panose="02070309020205020404" pitchFamily="49" charset="0"/>
              <a:buChar char="o"/>
              <a:defRPr sz="1200">
                <a:latin typeface="Georgia" panose="02040502050405020303" pitchFamily="18" charset="0"/>
              </a:defRPr>
            </a:lvl4pPr>
            <a:lvl5pPr marL="1543050" indent="-171450">
              <a:buClr>
                <a:schemeClr val="bg2">
                  <a:lumMod val="50000"/>
                </a:schemeClr>
              </a:buClr>
              <a:buSzPct val="100000"/>
              <a:buFont typeface="Vrinda" panose="020B0502040204020203" pitchFamily="34" charset="0"/>
              <a:buChar char="*"/>
              <a:defRPr sz="12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lang="en-US" sz="1500" b="1" kern="1200" dirty="0" smtClean="0">
                <a:solidFill>
                  <a:schemeClr val="accent1"/>
                </a:solidFill>
                <a:latin typeface="Georgia" panose="02040502050405020303" pitchFamily="18" charset="0"/>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lvl1pPr>
              <a:buClr>
                <a:schemeClr val="bg2">
                  <a:lumMod val="50000"/>
                </a:schemeClr>
              </a:buClr>
              <a:defRPr sz="1500" b="1">
                <a:latin typeface="Georgia" panose="02040502050405020303" pitchFamily="18" charset="0"/>
              </a:defRPr>
            </a:lvl1pPr>
            <a:lvl2pPr marL="557213" indent="-214313">
              <a:buClr>
                <a:schemeClr val="bg2">
                  <a:lumMod val="50000"/>
                </a:schemeClr>
              </a:buClr>
              <a:buSzPct val="100000"/>
              <a:buFont typeface="Wingdings" panose="05000000000000000000" pitchFamily="2" charset="2"/>
              <a:buChar char="v"/>
              <a:defRPr sz="1200">
                <a:latin typeface="Georgia" panose="02040502050405020303" pitchFamily="18" charset="0"/>
              </a:defRPr>
            </a:lvl2pPr>
            <a:lvl3pPr marL="857250" indent="-171450">
              <a:buClr>
                <a:schemeClr val="bg2">
                  <a:lumMod val="50000"/>
                </a:schemeClr>
              </a:buClr>
              <a:buSzPct val="100000"/>
              <a:buFont typeface="Wingdings" panose="05000000000000000000" pitchFamily="2" charset="2"/>
              <a:buChar char="q"/>
              <a:defRPr sz="1200">
                <a:latin typeface="Georgia" panose="02040502050405020303" pitchFamily="18" charset="0"/>
              </a:defRPr>
            </a:lvl3pPr>
            <a:lvl4pPr marL="1200150" indent="-171450">
              <a:buClr>
                <a:schemeClr val="bg2">
                  <a:lumMod val="50000"/>
                </a:schemeClr>
              </a:buClr>
              <a:buSzPct val="100000"/>
              <a:buFont typeface="Courier New" panose="02070309020205020404" pitchFamily="49" charset="0"/>
              <a:buChar char="o"/>
              <a:defRPr sz="1200">
                <a:latin typeface="Georgia" panose="02040502050405020303" pitchFamily="18" charset="0"/>
              </a:defRPr>
            </a:lvl4pPr>
            <a:lvl5pPr marL="1543050" indent="-171450">
              <a:buClr>
                <a:schemeClr val="bg2">
                  <a:lumMod val="50000"/>
                </a:schemeClr>
              </a:buClr>
              <a:buSzPct val="100000"/>
              <a:buFont typeface="Vrinda" panose="020B0502040204020203" pitchFamily="34" charset="0"/>
              <a:buChar char="*"/>
              <a:defRPr sz="12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F3AD41BE-1F5B-4B39-B4B3-4AA55A3482F1}" type="datetimeFigureOut">
              <a:rPr lang="en-AU">
                <a:solidFill>
                  <a:prstClr val="black">
                    <a:tint val="75000"/>
                  </a:prstClr>
                </a:solidFill>
              </a:rPr>
              <a:pPr>
                <a:defRPr/>
              </a:pPr>
              <a:t>12/07/2017</a:t>
            </a:fld>
            <a:endParaRPr lang="en-AU">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10" name="Slide Number Placeholder 8"/>
          <p:cNvSpPr>
            <a:spLocks noGrp="1"/>
          </p:cNvSpPr>
          <p:nvPr>
            <p:ph type="sldNum" sz="quarter" idx="12"/>
          </p:nvPr>
        </p:nvSpPr>
        <p:spPr/>
        <p:txBody>
          <a:bodyPr/>
          <a:lstStyle>
            <a:lvl1pPr>
              <a:defRPr/>
            </a:lvl1pPr>
          </a:lstStyle>
          <a:p>
            <a:pPr>
              <a:defRPr/>
            </a:pPr>
            <a:fld id="{0A5136F1-65C8-48B8-857C-8D5C75E2DB61}"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1056595483"/>
      </p:ext>
    </p:extLst>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ctr">
              <a:defRPr sz="4000" b="1">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2">
                  <a:lumMod val="50000"/>
                </a:schemeClr>
              </a:buClr>
              <a:defRPr sz="2000" b="1">
                <a:latin typeface="Georgia" panose="02040502050405020303" pitchFamily="18" charset="0"/>
              </a:defRPr>
            </a:lvl1pPr>
            <a:lvl2pPr marL="742950" indent="-285750">
              <a:buClr>
                <a:schemeClr val="bg2">
                  <a:lumMod val="50000"/>
                </a:schemeClr>
              </a:buClr>
              <a:buSzPct val="100000"/>
              <a:buFont typeface="Wingdings" panose="05000000000000000000" pitchFamily="2" charset="2"/>
              <a:buChar char="v"/>
              <a:defRPr>
                <a:latin typeface="Georgia" panose="02040502050405020303" pitchFamily="18" charset="0"/>
              </a:defRPr>
            </a:lvl2pPr>
            <a:lvl3pPr marL="1257300" indent="-342900">
              <a:buClr>
                <a:schemeClr val="bg2">
                  <a:lumMod val="50000"/>
                </a:schemeClr>
              </a:buClr>
              <a:buSzPct val="100000"/>
              <a:buFont typeface="Wingdings" panose="05000000000000000000" pitchFamily="2" charset="2"/>
              <a:buChar char="q"/>
              <a:defRPr sz="1600">
                <a:latin typeface="Georgia" panose="02040502050405020303" pitchFamily="18" charset="0"/>
              </a:defRPr>
            </a:lvl3pPr>
            <a:lvl4pPr marL="1600200" indent="-228600">
              <a:buClr>
                <a:schemeClr val="bg2">
                  <a:lumMod val="50000"/>
                </a:schemeClr>
              </a:buClr>
              <a:buSzPct val="100000"/>
              <a:buFont typeface="Courier New" panose="02070309020205020404" pitchFamily="49" charset="0"/>
              <a:buChar char="o"/>
              <a:defRPr sz="1600">
                <a:latin typeface="Georgia" panose="02040502050405020303" pitchFamily="18" charset="0"/>
              </a:defRPr>
            </a:lvl4pPr>
            <a:lvl5pPr marL="2057400" indent="-228600">
              <a:buClr>
                <a:schemeClr val="bg2">
                  <a:lumMod val="50000"/>
                </a:schemeClr>
              </a:buClr>
              <a:buSzPct val="100000"/>
              <a:buFont typeface="Vrinda" panose="020B0502040204020203" pitchFamily="34" charset="0"/>
              <a:buChar char="*"/>
              <a:defRPr sz="1600">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63EC615-ABD5-4F65-B674-27AC809E558E}" type="datetimeFigureOut">
              <a:rPr lang="en-AU"/>
              <a:pPr>
                <a:defRPr/>
              </a:pPr>
              <a:t>12/07/2017</a:t>
            </a:fld>
            <a:endParaRPr lang="en-AU"/>
          </a:p>
        </p:txBody>
      </p:sp>
      <p:sp>
        <p:nvSpPr>
          <p:cNvPr id="6" name="Footer Placeholder 4"/>
          <p:cNvSpPr>
            <a:spLocks noGrp="1"/>
          </p:cNvSpPr>
          <p:nvPr>
            <p:ph type="ftr" sz="quarter" idx="11"/>
          </p:nvPr>
        </p:nvSpPr>
        <p:spPr/>
        <p:txBody>
          <a:bodyPr/>
          <a:lstStyle>
            <a:lvl1pPr>
              <a:defRPr dirty="0"/>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E8CEFE66-AC15-40B0-B3A6-59509E84DBA1}" type="slidenum">
              <a:rPr lang="en-AU"/>
              <a:pPr>
                <a:defRPr/>
              </a:pPr>
              <a:t>‹#›</a:t>
            </a:fld>
            <a:endParaRPr lang="en-AU"/>
          </a:p>
        </p:txBody>
      </p:sp>
    </p:spTree>
    <p:extLst>
      <p:ext uri="{BB962C8B-B14F-4D97-AF65-F5344CB8AC3E}">
        <p14:creationId xmlns:p14="http://schemas.microsoft.com/office/powerpoint/2010/main" val="1417413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5" y="609600"/>
            <a:ext cx="8596668" cy="1320800"/>
          </a:xfrm>
        </p:spPr>
        <p:txBody>
          <a:bodyPr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08E2E832-2A4A-4CCE-8567-5C2899C696F2}" type="datetimeFigureOut">
              <a:rPr lang="en-AU">
                <a:solidFill>
                  <a:prstClr val="black">
                    <a:tint val="75000"/>
                  </a:prstClr>
                </a:solidFill>
              </a:rPr>
              <a:pPr>
                <a:defRPr/>
              </a:pPr>
              <a:t>12/07/2017</a:t>
            </a:fld>
            <a:endParaRPr lang="en-AU">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6EBDB9A5-22B6-49B7-A677-2E0098220BEE}"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3632623536"/>
      </p:ext>
    </p:extLst>
  </p:cSld>
  <p:clrMapOvr>
    <a:masterClrMapping/>
  </p:clrMapOvr>
  <p:transition spd="med">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EFE3CA0E-F203-4F40-ABE9-0BB74C06EE96}" type="datetimeFigureOut">
              <a:rPr lang="en-AU">
                <a:solidFill>
                  <a:prstClr val="black">
                    <a:tint val="75000"/>
                  </a:prstClr>
                </a:solidFill>
              </a:rPr>
              <a:pPr>
                <a:defRPr/>
              </a:pPr>
              <a:t>12/07/2017</a:t>
            </a:fld>
            <a:endParaRPr lang="en-AU">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FDF9C0C2-3DD8-4DE7-A3DB-8CCEFB6767B9}"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1484490743"/>
      </p:ext>
    </p:extLst>
  </p:cSld>
  <p:clrMapOvr>
    <a:masterClrMapping/>
  </p:clrMapOvr>
  <p:transition spd="med">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5" y="1498604"/>
            <a:ext cx="3854528" cy="1278466"/>
          </a:xfrm>
        </p:spPr>
        <p:txBody>
          <a:bodyPr anchor="b">
            <a:normAutofit/>
          </a:bodyPr>
          <a:lstStyle>
            <a:lvl1pPr>
              <a:defRPr sz="1500" b="1">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lvl1pPr>
              <a:buClr>
                <a:schemeClr val="bg2">
                  <a:lumMod val="50000"/>
                </a:schemeClr>
              </a:buClr>
              <a:defRPr lang="en-US" sz="1500" b="1" kern="1200" dirty="0" smtClean="0">
                <a:solidFill>
                  <a:schemeClr val="tx1">
                    <a:lumMod val="75000"/>
                    <a:lumOff val="25000"/>
                  </a:schemeClr>
                </a:solidFill>
                <a:latin typeface="Georgia" panose="02040502050405020303" pitchFamily="18" charset="0"/>
                <a:ea typeface="+mn-ea"/>
                <a:cs typeface="+mn-cs"/>
              </a:defRPr>
            </a:lvl1pPr>
            <a:lvl2pPr marL="557213" indent="-214313">
              <a:buClr>
                <a:schemeClr val="bg2">
                  <a:lumMod val="50000"/>
                </a:schemeClr>
              </a:buClr>
              <a:buSzPct val="100000"/>
              <a:buFont typeface="Wingdings" panose="05000000000000000000" pitchFamily="2" charset="2"/>
              <a:buChar char="v"/>
              <a:defRPr sz="1200">
                <a:latin typeface="Georgia" panose="02040502050405020303" pitchFamily="18" charset="0"/>
              </a:defRPr>
            </a:lvl2pPr>
            <a:lvl3pPr marL="857250" indent="-171450">
              <a:buClr>
                <a:schemeClr val="bg2">
                  <a:lumMod val="50000"/>
                </a:schemeClr>
              </a:buClr>
              <a:buSzPct val="100000"/>
              <a:buFont typeface="Wingdings" panose="05000000000000000000" pitchFamily="2" charset="2"/>
              <a:buChar char="q"/>
              <a:defRPr sz="1200">
                <a:latin typeface="Georgia" panose="02040502050405020303" pitchFamily="18" charset="0"/>
              </a:defRPr>
            </a:lvl3pPr>
            <a:lvl4pPr marL="1200150" indent="-171450">
              <a:buClr>
                <a:schemeClr val="bg2">
                  <a:lumMod val="50000"/>
                </a:schemeClr>
              </a:buClr>
              <a:buSzPct val="100000"/>
              <a:buFont typeface="Courier New" panose="02070309020205020404" pitchFamily="49" charset="0"/>
              <a:buChar char="o"/>
              <a:defRPr sz="1200">
                <a:latin typeface="Georgia" panose="02040502050405020303" pitchFamily="18" charset="0"/>
              </a:defRPr>
            </a:lvl4pPr>
            <a:lvl5pPr marL="1543050" indent="-171450">
              <a:buClr>
                <a:schemeClr val="bg2">
                  <a:lumMod val="50000"/>
                </a:schemeClr>
              </a:buClr>
              <a:buSzPct val="100000"/>
              <a:buFont typeface="Vrinda" panose="020B0502040204020203" pitchFamily="34" charset="0"/>
              <a:buChar char="*"/>
              <a:defRPr sz="12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200">
                <a:latin typeface="Georgia" panose="02040502050405020303" pitchFamily="18" charset="0"/>
              </a:defRPr>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479BFCC-CD22-45ED-8D69-2F0F5CA2E1D2}" type="datetimeFigureOut">
              <a:rPr lang="en-AU">
                <a:solidFill>
                  <a:prstClr val="black">
                    <a:tint val="75000"/>
                  </a:prstClr>
                </a:solidFill>
              </a:rPr>
              <a:pPr>
                <a:defRPr/>
              </a:pPr>
              <a:t>12/07/2017</a:t>
            </a:fld>
            <a:endParaRPr lang="en-AU">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E2308609-A0F4-4B28-80AF-AE3A2252A488}"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455621962"/>
      </p:ext>
    </p:extLst>
  </p:cSld>
  <p:clrMapOvr>
    <a:masterClrMapping/>
  </p:clrMapOvr>
  <p:transition spd="med">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5" y="4800600"/>
            <a:ext cx="8596667" cy="566738"/>
          </a:xfrm>
        </p:spPr>
        <p:txBody>
          <a:bodyPr anchor="b">
            <a:normAutofit/>
          </a:bodyPr>
          <a:lstStyle>
            <a:lvl1pPr algn="l">
              <a:defRPr sz="1800" b="0">
                <a:latin typeface="Georgia" panose="02040502050405020303"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900">
                <a:latin typeface="Georgia" panose="02040502050405020303"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BC5819CC-14C1-470C-8D50-A960C902F202}" type="datetimeFigureOut">
              <a:rPr lang="en-AU">
                <a:solidFill>
                  <a:prstClr val="black">
                    <a:tint val="75000"/>
                  </a:prstClr>
                </a:solidFill>
              </a:rPr>
              <a:pPr>
                <a:defRPr/>
              </a:pPr>
              <a:t>12/07/2017</a:t>
            </a:fld>
            <a:endParaRPr lang="en-AU">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9651DF64-8EE1-469F-A4BE-628CD616D9CE}"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1254580236"/>
      </p:ext>
    </p:extLst>
  </p:cSld>
  <p:clrMapOvr>
    <a:masterClrMapping/>
  </p:clrMapOvr>
  <p:transition spd="med">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5" y="609600"/>
            <a:ext cx="8596668" cy="3403600"/>
          </a:xfrm>
        </p:spPr>
        <p:txBody>
          <a:bodyPr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500">
                <a:solidFill>
                  <a:schemeClr val="tx1">
                    <a:lumMod val="75000"/>
                    <a:lumOff val="25000"/>
                  </a:schemeClr>
                </a:solidFill>
                <a:latin typeface="Georgia" panose="02040502050405020303"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0BAD15-EE1B-411F-85C0-26A400CA8AB8}" type="datetimeFigureOut">
              <a:rPr lang="en-AU">
                <a:solidFill>
                  <a:prstClr val="black">
                    <a:tint val="75000"/>
                  </a:prstClr>
                </a:solidFill>
              </a:rPr>
              <a:pPr>
                <a:defRPr/>
              </a:pPr>
              <a:t>12/07/2017</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F19A22-D951-4BDE-9DB0-BA8EC1729A98}"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142669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8"/>
          <p:cNvSpPr txBox="1">
            <a:spLocks noChangeArrowheads="1"/>
          </p:cNvSpPr>
          <p:nvPr/>
        </p:nvSpPr>
        <p:spPr bwMode="auto">
          <a:xfrm>
            <a:off x="541339"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sz="6000">
                <a:solidFill>
                  <a:srgbClr val="C0E474"/>
                </a:solidFill>
                <a:latin typeface="Arial" panose="020B0604020202020204" pitchFamily="34" charset="0"/>
              </a:rPr>
              <a:t>“</a:t>
            </a:r>
          </a:p>
        </p:txBody>
      </p:sp>
      <p:sp>
        <p:nvSpPr>
          <p:cNvPr id="6" name="TextBox 29"/>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sz="6000">
                <a:solidFill>
                  <a:srgbClr val="C0E474"/>
                </a:solidFill>
                <a:latin typeface="Arial" panose="020B0604020202020204" pitchFamily="34" charset="0"/>
              </a:rPr>
              <a:t>”</a:t>
            </a:r>
            <a:endParaRPr lang="en-AU">
              <a:solidFill>
                <a:srgbClr val="C0E474"/>
              </a:solidFill>
              <a:latin typeface="Arial" panose="020B0604020202020204" pitchFamily="34" charset="0"/>
            </a:endParaRPr>
          </a:p>
        </p:txBody>
      </p:sp>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1334" y="609600"/>
            <a:ext cx="8094135" cy="3022600"/>
          </a:xfrm>
        </p:spPr>
        <p:txBody>
          <a:bodyPr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latin typeface="Georgia" panose="02040502050405020303" pitchFamily="18"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latin typeface="Georgia" panose="02040502050405020303"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a:defRPr/>
            </a:pPr>
            <a:fld id="{92CC240C-705C-46EC-9BB6-BCEDDAA269D5}" type="datetimeFigureOut">
              <a:rPr lang="en-AU">
                <a:solidFill>
                  <a:prstClr val="black">
                    <a:tint val="75000"/>
                  </a:prstClr>
                </a:solidFill>
              </a:rPr>
              <a:pPr>
                <a:defRPr/>
              </a:pPr>
              <a:t>12/07/2017</a:t>
            </a:fld>
            <a:endParaRPr lang="en-AU">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en-AU">
              <a:solidFill>
                <a:prstClr val="black">
                  <a:tint val="75000"/>
                </a:prstClr>
              </a:solidFill>
            </a:endParaRPr>
          </a:p>
        </p:txBody>
      </p:sp>
      <p:sp>
        <p:nvSpPr>
          <p:cNvPr id="10" name="Slide Number Placeholder 5"/>
          <p:cNvSpPr>
            <a:spLocks noGrp="1"/>
          </p:cNvSpPr>
          <p:nvPr>
            <p:ph type="sldNum" sz="quarter" idx="16"/>
          </p:nvPr>
        </p:nvSpPr>
        <p:spPr/>
        <p:txBody>
          <a:bodyPr/>
          <a:lstStyle>
            <a:lvl1pPr>
              <a:defRPr/>
            </a:lvl1pPr>
          </a:lstStyle>
          <a:p>
            <a:pPr>
              <a:defRPr/>
            </a:pPr>
            <a:fld id="{8C5E1C12-DE35-47A9-ACD9-3C23C6B08EEA}"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386766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5" y="1931988"/>
            <a:ext cx="8596668" cy="2595460"/>
          </a:xfrm>
        </p:spPr>
        <p:txBody>
          <a:bodyPr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350">
                <a:solidFill>
                  <a:schemeClr val="tx1">
                    <a:lumMod val="75000"/>
                    <a:lumOff val="25000"/>
                  </a:schemeClr>
                </a:solidFill>
                <a:latin typeface="Georgia" panose="02040502050405020303"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39DD29-8EA6-4C52-8111-539A74488901}" type="datetimeFigureOut">
              <a:rPr lang="en-AU">
                <a:solidFill>
                  <a:prstClr val="black">
                    <a:tint val="75000"/>
                  </a:prstClr>
                </a:solidFill>
              </a:rPr>
              <a:pPr>
                <a:defRPr/>
              </a:pPr>
              <a:t>12/07/2017</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F307BF-775A-4F24-A818-AE5C6A72E293}"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236712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8"/>
          <p:cNvSpPr txBox="1">
            <a:spLocks noChangeArrowheads="1"/>
          </p:cNvSpPr>
          <p:nvPr/>
        </p:nvSpPr>
        <p:spPr bwMode="auto">
          <a:xfrm>
            <a:off x="541339"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sz="6000">
                <a:solidFill>
                  <a:srgbClr val="C0E474"/>
                </a:solidFill>
                <a:latin typeface="Arial" panose="020B0604020202020204" pitchFamily="34" charset="0"/>
              </a:rPr>
              <a:t>“</a:t>
            </a:r>
          </a:p>
        </p:txBody>
      </p:sp>
      <p:sp>
        <p:nvSpPr>
          <p:cNvPr id="6" name="TextBox 29"/>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AU" sz="6000">
                <a:solidFill>
                  <a:srgbClr val="C0E474"/>
                </a:solidFill>
                <a:latin typeface="Arial" panose="020B0604020202020204" pitchFamily="34" charset="0"/>
              </a:rPr>
              <a:t>”</a:t>
            </a:r>
          </a:p>
        </p:txBody>
      </p:sp>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1334" y="609600"/>
            <a:ext cx="8094135" cy="3022600"/>
          </a:xfrm>
        </p:spPr>
        <p:txBody>
          <a:bodyPr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latin typeface="Georgia" panose="02040502050405020303" pitchFamily="18"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350">
                <a:solidFill>
                  <a:schemeClr val="tx1">
                    <a:lumMod val="50000"/>
                    <a:lumOff val="50000"/>
                  </a:schemeClr>
                </a:solidFill>
                <a:latin typeface="Georgia" panose="02040502050405020303"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a:defRPr/>
            </a:pPr>
            <a:fld id="{14898831-CC75-48D1-8AE0-CCC1E420D025}" type="datetimeFigureOut">
              <a:rPr lang="en-AU">
                <a:solidFill>
                  <a:prstClr val="black">
                    <a:tint val="75000"/>
                  </a:prstClr>
                </a:solidFill>
              </a:rPr>
              <a:pPr>
                <a:defRPr/>
              </a:pPr>
              <a:t>12/07/2017</a:t>
            </a:fld>
            <a:endParaRPr lang="en-AU">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en-AU">
              <a:solidFill>
                <a:prstClr val="black">
                  <a:tint val="75000"/>
                </a:prstClr>
              </a:solidFill>
            </a:endParaRPr>
          </a:p>
        </p:txBody>
      </p:sp>
      <p:sp>
        <p:nvSpPr>
          <p:cNvPr id="10" name="Slide Number Placeholder 5"/>
          <p:cNvSpPr>
            <a:spLocks noGrp="1"/>
          </p:cNvSpPr>
          <p:nvPr>
            <p:ph type="sldNum" sz="quarter" idx="16"/>
          </p:nvPr>
        </p:nvSpPr>
        <p:spPr/>
        <p:txBody>
          <a:bodyPr/>
          <a:lstStyle>
            <a:lvl1pPr>
              <a:defRPr/>
            </a:lvl1pPr>
          </a:lstStyle>
          <a:p>
            <a:pPr>
              <a:defRPr/>
            </a:pPr>
            <a:fld id="{CC7124E5-B86A-4FCC-9B9E-39FB88CC700F}"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2753295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09600"/>
            <a:ext cx="8588203" cy="3022600"/>
          </a:xfrm>
        </p:spPr>
        <p:txBody>
          <a:bodyPr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latin typeface="Georgia" panose="02040502050405020303" pitchFamily="18"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350">
                <a:solidFill>
                  <a:schemeClr val="tx1">
                    <a:lumMod val="50000"/>
                    <a:lumOff val="50000"/>
                  </a:schemeClr>
                </a:solidFill>
                <a:latin typeface="Georgia" panose="02040502050405020303"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4"/>
          </p:nvPr>
        </p:nvSpPr>
        <p:spPr/>
        <p:txBody>
          <a:bodyPr/>
          <a:lstStyle>
            <a:lvl1pPr>
              <a:defRPr/>
            </a:lvl1pPr>
          </a:lstStyle>
          <a:p>
            <a:pPr>
              <a:defRPr/>
            </a:pPr>
            <a:fld id="{E0040931-7039-42E8-9A2F-0B91C49E32DE}" type="datetimeFigureOut">
              <a:rPr lang="en-AU">
                <a:solidFill>
                  <a:prstClr val="black">
                    <a:tint val="75000"/>
                  </a:prstClr>
                </a:solidFill>
              </a:rPr>
              <a:pPr>
                <a:defRPr/>
              </a:pPr>
              <a:t>12/07/2017</a:t>
            </a:fld>
            <a:endParaRPr lang="en-AU">
              <a:solidFill>
                <a:prstClr val="black">
                  <a:tint val="75000"/>
                </a:prstClr>
              </a:solidFill>
            </a:endParaRPr>
          </a:p>
        </p:txBody>
      </p:sp>
      <p:sp>
        <p:nvSpPr>
          <p:cNvPr id="7" name="Footer Placeholder 4"/>
          <p:cNvSpPr>
            <a:spLocks noGrp="1"/>
          </p:cNvSpPr>
          <p:nvPr>
            <p:ph type="ftr" sz="quarter" idx="15"/>
          </p:nvPr>
        </p:nvSpPr>
        <p:spPr/>
        <p:txBody>
          <a:bodyPr/>
          <a:lstStyle>
            <a:lvl1pPr>
              <a:defRPr/>
            </a:lvl1pPr>
          </a:lstStyle>
          <a:p>
            <a:pPr>
              <a:defRPr/>
            </a:pPr>
            <a:endParaRPr lang="en-AU">
              <a:solidFill>
                <a:prstClr val="black">
                  <a:tint val="75000"/>
                </a:prstClr>
              </a:solidFill>
            </a:endParaRPr>
          </a:p>
        </p:txBody>
      </p:sp>
      <p:sp>
        <p:nvSpPr>
          <p:cNvPr id="8" name="Slide Number Placeholder 5"/>
          <p:cNvSpPr>
            <a:spLocks noGrp="1"/>
          </p:cNvSpPr>
          <p:nvPr>
            <p:ph type="sldNum" sz="quarter" idx="16"/>
          </p:nvPr>
        </p:nvSpPr>
        <p:spPr/>
        <p:txBody>
          <a:bodyPr/>
          <a:lstStyle>
            <a:lvl1pPr>
              <a:defRPr/>
            </a:lvl1pPr>
          </a:lstStyle>
          <a:p>
            <a:pPr>
              <a:defRPr/>
            </a:pPr>
            <a:fld id="{272AD285-3B37-4DE3-8ED5-2F887A72AF88}"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3888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4" y="6272215"/>
            <a:ext cx="28781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3" name="Vertical Text Placeholder 2"/>
          <p:cNvSpPr>
            <a:spLocks noGrp="1"/>
          </p:cNvSpPr>
          <p:nvPr>
            <p:ph type="body" orient="vert" idx="1"/>
          </p:nvPr>
        </p:nvSpPr>
        <p:spPr/>
        <p:txBody>
          <a:bodyPr vert="eaVert" rtlCol="0">
            <a:normAutofit/>
          </a:bodyPr>
          <a:lstStyle>
            <a:lvl1pPr>
              <a:defRPr lang="en-US" sz="1500" b="1" dirty="0" smtClean="0">
                <a:latin typeface="Georgia" panose="02040502050405020303" pitchFamily="18" charset="0"/>
              </a:defRPr>
            </a:lvl1pPr>
            <a:lvl2pPr>
              <a:defRPr lang="en-US" dirty="0" smtClean="0">
                <a:latin typeface="Georgia" panose="02040502050405020303" pitchFamily="18" charset="0"/>
              </a:defRPr>
            </a:lvl2pPr>
            <a:lvl3pPr>
              <a:defRPr lang="en-US" sz="1200" dirty="0" smtClean="0">
                <a:latin typeface="Georgia" panose="02040502050405020303" pitchFamily="18" charset="0"/>
              </a:defRPr>
            </a:lvl3pPr>
            <a:lvl4pPr>
              <a:defRPr lang="en-US" sz="1200" dirty="0" smtClean="0">
                <a:latin typeface="Georgia" panose="02040502050405020303" pitchFamily="18" charset="0"/>
              </a:defRPr>
            </a:lvl4pPr>
            <a:lvl5pPr>
              <a:defRPr lang="en-US" sz="1200" dirty="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FF4A90C-2FEF-42AB-BCB0-80590182E479}" type="datetimeFigureOut">
              <a:rPr lang="en-AU">
                <a:solidFill>
                  <a:prstClr val="black">
                    <a:tint val="75000"/>
                  </a:prstClr>
                </a:solidFill>
              </a:rPr>
              <a:pPr>
                <a:defRPr/>
              </a:pPr>
              <a:t>12/07/2017</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8ED030-0B81-47E6-A47B-4A06CCA945F8}"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744884783"/>
      </p:ext>
    </p:extLst>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ctr">
              <a:defRPr sz="4000" b="1">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buClr>
                <a:schemeClr val="bg2">
                  <a:lumMod val="50000"/>
                </a:schemeClr>
              </a:buClr>
              <a:defRPr sz="2000" b="1">
                <a:latin typeface="Georgia" panose="02040502050405020303" pitchFamily="18" charset="0"/>
              </a:defRPr>
            </a:lvl1pPr>
            <a:lvl2pPr marL="742950" indent="-285750">
              <a:buClr>
                <a:schemeClr val="bg2">
                  <a:lumMod val="50000"/>
                </a:schemeClr>
              </a:buClr>
              <a:buSzPct val="100000"/>
              <a:buFont typeface="Wingdings" panose="05000000000000000000" pitchFamily="2" charset="2"/>
              <a:buChar char="v"/>
              <a:defRPr sz="1600">
                <a:latin typeface="Georgia" panose="02040502050405020303" pitchFamily="18" charset="0"/>
              </a:defRPr>
            </a:lvl2pPr>
            <a:lvl3pPr marL="1143000" indent="-228600">
              <a:buClr>
                <a:schemeClr val="bg2">
                  <a:lumMod val="50000"/>
                </a:schemeClr>
              </a:buClr>
              <a:buSzPct val="100000"/>
              <a:buFont typeface="Wingdings" panose="05000000000000000000" pitchFamily="2" charset="2"/>
              <a:buChar char="q"/>
              <a:defRPr sz="1600">
                <a:latin typeface="Georgia" panose="02040502050405020303" pitchFamily="18" charset="0"/>
              </a:defRPr>
            </a:lvl3pPr>
            <a:lvl4pPr marL="1600200" indent="-228600">
              <a:buClr>
                <a:schemeClr val="bg2">
                  <a:lumMod val="50000"/>
                </a:schemeClr>
              </a:buClr>
              <a:buSzPct val="100000"/>
              <a:buFont typeface="Courier New" panose="02070309020205020404" pitchFamily="49" charset="0"/>
              <a:buChar char="o"/>
              <a:defRPr sz="1600">
                <a:latin typeface="Georgia" panose="02040502050405020303" pitchFamily="18" charset="0"/>
              </a:defRPr>
            </a:lvl4pPr>
            <a:lvl5pPr marL="2057400" indent="-228600">
              <a:buClr>
                <a:schemeClr val="bg2">
                  <a:lumMod val="50000"/>
                </a:schemeClr>
              </a:buClr>
              <a:buSzPct val="100000"/>
              <a:buFont typeface="Vrinda" panose="020B0502040204020203" pitchFamily="34" charset="0"/>
              <a:buChar char="*"/>
              <a:defRPr lang="en-US" sz="1600" kern="1200" dirty="0">
                <a:solidFill>
                  <a:schemeClr val="tx1">
                    <a:lumMod val="75000"/>
                    <a:lumOff val="25000"/>
                  </a:schemeClr>
                </a:solidFill>
                <a:latin typeface="Georgia" panose="02040502050405020303" pitchFamily="18"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buClr>
                <a:schemeClr val="bg2">
                  <a:lumMod val="50000"/>
                </a:schemeClr>
              </a:buClr>
              <a:defRPr lang="en-US" sz="2000" b="1" kern="1200" dirty="0" smtClean="0">
                <a:solidFill>
                  <a:schemeClr val="tx1">
                    <a:lumMod val="75000"/>
                    <a:lumOff val="25000"/>
                  </a:schemeClr>
                </a:solidFill>
                <a:latin typeface="Georgia" panose="02040502050405020303" pitchFamily="18" charset="0"/>
                <a:ea typeface="+mn-ea"/>
                <a:cs typeface="+mn-cs"/>
              </a:defRPr>
            </a:lvl1pPr>
            <a:lvl2pPr marL="742950" indent="-285750">
              <a:buClr>
                <a:schemeClr val="bg2">
                  <a:lumMod val="50000"/>
                </a:schemeClr>
              </a:buClr>
              <a:buSzPct val="100000"/>
              <a:buFont typeface="Wingdings" panose="05000000000000000000" pitchFamily="2" charset="2"/>
              <a:buChar char="v"/>
              <a:defRPr sz="1600">
                <a:latin typeface="Georgia" panose="02040502050405020303" pitchFamily="18" charset="0"/>
              </a:defRPr>
            </a:lvl2pPr>
            <a:lvl3pPr marL="1143000" indent="-228600">
              <a:buClr>
                <a:schemeClr val="bg2">
                  <a:lumMod val="50000"/>
                </a:schemeClr>
              </a:buClr>
              <a:buSzPct val="100000"/>
              <a:buFont typeface="Wingdings" panose="05000000000000000000" pitchFamily="2" charset="2"/>
              <a:buChar char="q"/>
              <a:defRPr sz="1600">
                <a:latin typeface="Georgia" panose="02040502050405020303" pitchFamily="18" charset="0"/>
              </a:defRPr>
            </a:lvl3pPr>
            <a:lvl4pPr marL="1600200" indent="-228600">
              <a:buClr>
                <a:schemeClr val="bg2">
                  <a:lumMod val="50000"/>
                </a:schemeClr>
              </a:buClr>
              <a:buSzPct val="100000"/>
              <a:buFont typeface="Courier New" panose="02070309020205020404" pitchFamily="49" charset="0"/>
              <a:buChar char="o"/>
              <a:defRPr sz="1600">
                <a:latin typeface="Georgia" panose="02040502050405020303" pitchFamily="18" charset="0"/>
              </a:defRPr>
            </a:lvl4pPr>
            <a:lvl5pPr marL="2057400" indent="-228600">
              <a:buClr>
                <a:schemeClr val="bg2">
                  <a:lumMod val="50000"/>
                </a:schemeClr>
              </a:buClr>
              <a:buSzPct val="100000"/>
              <a:buFont typeface="Vrinda" panose="020B0502040204020203" pitchFamily="34" charset="0"/>
              <a:buChar char="*"/>
              <a:defRPr sz="1600">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C575A9E-2503-4B45-A8BB-A7FA3CAA498C}" type="datetimeFigureOut">
              <a:rPr lang="en-AU"/>
              <a:pPr>
                <a:defRPr/>
              </a:pPr>
              <a:t>12/07/2017</a:t>
            </a:fld>
            <a:endParaRPr lang="en-AU"/>
          </a:p>
        </p:txBody>
      </p:sp>
      <p:sp>
        <p:nvSpPr>
          <p:cNvPr id="7" name="Footer Placeholder 5"/>
          <p:cNvSpPr>
            <a:spLocks noGrp="1"/>
          </p:cNvSpPr>
          <p:nvPr>
            <p:ph type="ftr" sz="quarter" idx="11"/>
          </p:nvPr>
        </p:nvSpPr>
        <p:spPr/>
        <p:txBody>
          <a:bodyPr/>
          <a:lstStyle>
            <a:lvl1pPr>
              <a:defRPr/>
            </a:lvl1pPr>
          </a:lstStyle>
          <a:p>
            <a:pPr>
              <a:defRPr/>
            </a:pPr>
            <a:endParaRPr lang="en-AU"/>
          </a:p>
        </p:txBody>
      </p:sp>
      <p:sp>
        <p:nvSpPr>
          <p:cNvPr id="8" name="Slide Number Placeholder 6"/>
          <p:cNvSpPr>
            <a:spLocks noGrp="1"/>
          </p:cNvSpPr>
          <p:nvPr>
            <p:ph type="sldNum" sz="quarter" idx="12"/>
          </p:nvPr>
        </p:nvSpPr>
        <p:spPr/>
        <p:txBody>
          <a:bodyPr/>
          <a:lstStyle>
            <a:lvl1pPr>
              <a:defRPr/>
            </a:lvl1pPr>
          </a:lstStyle>
          <a:p>
            <a:pPr>
              <a:defRPr/>
            </a:pPr>
            <a:fld id="{ABACD187-C9A8-437F-ACE3-3495F3AF27D2}" type="slidenum">
              <a:rPr lang="en-AU"/>
              <a:pPr>
                <a:defRPr/>
              </a:pPr>
              <a:t>‹#›</a:t>
            </a:fld>
            <a:endParaRPr lang="en-AU"/>
          </a:p>
        </p:txBody>
      </p:sp>
    </p:spTree>
    <p:extLst>
      <p:ext uri="{BB962C8B-B14F-4D97-AF65-F5344CB8AC3E}">
        <p14:creationId xmlns:p14="http://schemas.microsoft.com/office/powerpoint/2010/main" val="3902431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vert" rtlCol="0">
            <a:normAutofit/>
          </a:bodyPr>
          <a:lstStyle>
            <a:lvl1pPr>
              <a:defRPr lang="en-US" sz="3000" b="1" dirty="0">
                <a:latin typeface="Georgia" panose="02040502050405020303" pitchFamily="18" charset="0"/>
              </a:defRPr>
            </a:lvl1pPr>
          </a:lstStyle>
          <a:p>
            <a:pPr lvl="0"/>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lvl1pPr>
              <a:buClr>
                <a:schemeClr val="bg2">
                  <a:lumMod val="50000"/>
                </a:schemeClr>
              </a:buClr>
              <a:defRPr sz="1500" b="1">
                <a:latin typeface="Georgia" panose="02040502050405020303" pitchFamily="18" charset="0"/>
              </a:defRPr>
            </a:lvl1pPr>
            <a:lvl2pPr marL="557213" indent="-214313">
              <a:buClr>
                <a:schemeClr val="bg2">
                  <a:lumMod val="50000"/>
                </a:schemeClr>
              </a:buClr>
              <a:buSzPct val="100000"/>
              <a:buFont typeface="Wingdings" panose="05000000000000000000" pitchFamily="2" charset="2"/>
              <a:buChar char="v"/>
              <a:defRPr sz="1200">
                <a:latin typeface="Georgia" panose="02040502050405020303" pitchFamily="18" charset="0"/>
              </a:defRPr>
            </a:lvl2pPr>
            <a:lvl3pPr marL="857250" indent="-171450">
              <a:buClr>
                <a:schemeClr val="bg2">
                  <a:lumMod val="50000"/>
                </a:schemeClr>
              </a:buClr>
              <a:buSzPct val="100000"/>
              <a:buFont typeface="Wingdings" panose="05000000000000000000" pitchFamily="2" charset="2"/>
              <a:buChar char="q"/>
              <a:defRPr sz="1200">
                <a:latin typeface="Georgia" panose="02040502050405020303" pitchFamily="18" charset="0"/>
              </a:defRPr>
            </a:lvl3pPr>
            <a:lvl4pPr marL="1200150" indent="-171450">
              <a:buClr>
                <a:schemeClr val="bg2">
                  <a:lumMod val="50000"/>
                </a:schemeClr>
              </a:buClr>
              <a:buSzPct val="100000"/>
              <a:buFont typeface="Courier New" panose="02070309020205020404" pitchFamily="49" charset="0"/>
              <a:buChar char="o"/>
              <a:defRPr sz="1200">
                <a:latin typeface="Georgia" panose="02040502050405020303" pitchFamily="18" charset="0"/>
              </a:defRPr>
            </a:lvl4pPr>
            <a:lvl5pPr marL="1543050" indent="-171450">
              <a:buClr>
                <a:schemeClr val="bg2">
                  <a:lumMod val="50000"/>
                </a:schemeClr>
              </a:buClr>
              <a:buSzPct val="100000"/>
              <a:buFont typeface="Vrinda" panose="020B0502040204020203" pitchFamily="34" charset="0"/>
              <a:buChar char="*"/>
              <a:defRPr sz="12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C145FBC-2063-4296-8489-85B6581B79ED}" type="datetimeFigureOut">
              <a:rPr lang="en-AU">
                <a:solidFill>
                  <a:prstClr val="black">
                    <a:tint val="75000"/>
                  </a:prstClr>
                </a:solidFill>
              </a:rPr>
              <a:pPr>
                <a:defRPr/>
              </a:pPr>
              <a:t>12/07/2017</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F45960-786A-4DB9-8E6D-458D0E607C05}" type="slidenum">
              <a:rPr lang="en-AU">
                <a:solidFill>
                  <a:srgbClr val="90C226"/>
                </a:solidFill>
              </a:rPr>
              <a:pPr>
                <a:defRPr/>
              </a:pPr>
              <a:t>‹#›</a:t>
            </a:fld>
            <a:endParaRPr lang="en-AU">
              <a:solidFill>
                <a:srgbClr val="90C226"/>
              </a:solidFill>
            </a:endParaRPr>
          </a:p>
        </p:txBody>
      </p:sp>
    </p:spTree>
    <p:extLst>
      <p:ext uri="{BB962C8B-B14F-4D97-AF65-F5344CB8AC3E}">
        <p14:creationId xmlns:p14="http://schemas.microsoft.com/office/powerpoint/2010/main" val="2373153123"/>
      </p:ext>
    </p:extLst>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000" b="1">
                <a:latin typeface="Georgia" panose="02040502050405020303"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lang="en-US" sz="2000" b="1" kern="1200" dirty="0" smtClean="0">
                <a:solidFill>
                  <a:schemeClr val="accent1"/>
                </a:solidFill>
                <a:latin typeface="Georgia" panose="02040502050405020303" pitchFamily="18"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buClr>
                <a:schemeClr val="bg2">
                  <a:lumMod val="50000"/>
                </a:schemeClr>
              </a:buClr>
              <a:defRPr sz="2000" b="1">
                <a:latin typeface="Georgia" panose="02040502050405020303" pitchFamily="18" charset="0"/>
              </a:defRPr>
            </a:lvl1pPr>
            <a:lvl2pPr marL="742950" indent="-285750">
              <a:buClr>
                <a:schemeClr val="bg2">
                  <a:lumMod val="50000"/>
                </a:schemeClr>
              </a:buClr>
              <a:buSzPct val="100000"/>
              <a:buFont typeface="Wingdings" panose="05000000000000000000" pitchFamily="2" charset="2"/>
              <a:buChar char="v"/>
              <a:defRPr sz="1600">
                <a:latin typeface="Georgia" panose="02040502050405020303" pitchFamily="18" charset="0"/>
              </a:defRPr>
            </a:lvl2pPr>
            <a:lvl3pPr marL="1143000" indent="-228600">
              <a:buClr>
                <a:schemeClr val="bg2">
                  <a:lumMod val="50000"/>
                </a:schemeClr>
              </a:buClr>
              <a:buSzPct val="100000"/>
              <a:buFont typeface="Wingdings" panose="05000000000000000000" pitchFamily="2" charset="2"/>
              <a:buChar char="q"/>
              <a:defRPr sz="1600">
                <a:latin typeface="Georgia" panose="02040502050405020303" pitchFamily="18" charset="0"/>
              </a:defRPr>
            </a:lvl3pPr>
            <a:lvl4pPr marL="1600200" indent="-228600">
              <a:buClr>
                <a:schemeClr val="bg2">
                  <a:lumMod val="50000"/>
                </a:schemeClr>
              </a:buClr>
              <a:buSzPct val="100000"/>
              <a:buFont typeface="Courier New" panose="02070309020205020404" pitchFamily="49" charset="0"/>
              <a:buChar char="o"/>
              <a:defRPr sz="1600">
                <a:latin typeface="Georgia" panose="02040502050405020303" pitchFamily="18" charset="0"/>
              </a:defRPr>
            </a:lvl4pPr>
            <a:lvl5pPr marL="2057400" indent="-228600">
              <a:buClr>
                <a:schemeClr val="bg2">
                  <a:lumMod val="50000"/>
                </a:schemeClr>
              </a:buClr>
              <a:buSzPct val="100000"/>
              <a:buFont typeface="Vrinda" panose="020B0502040204020203" pitchFamily="34" charset="0"/>
              <a:buChar char="*"/>
              <a:defRPr sz="1600">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lang="en-US" sz="2000" b="1" kern="1200" dirty="0" smtClean="0">
                <a:solidFill>
                  <a:schemeClr val="accent1"/>
                </a:solidFill>
                <a:latin typeface="Georgia" panose="02040502050405020303" pitchFamily="18"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buClr>
                <a:schemeClr val="bg2">
                  <a:lumMod val="50000"/>
                </a:schemeClr>
              </a:buClr>
              <a:defRPr sz="2000" b="1">
                <a:latin typeface="Georgia" panose="02040502050405020303" pitchFamily="18" charset="0"/>
              </a:defRPr>
            </a:lvl1pPr>
            <a:lvl2pPr marL="742950" indent="-285750">
              <a:buClr>
                <a:schemeClr val="bg2">
                  <a:lumMod val="50000"/>
                </a:schemeClr>
              </a:buClr>
              <a:buSzPct val="100000"/>
              <a:buFont typeface="Wingdings" panose="05000000000000000000" pitchFamily="2" charset="2"/>
              <a:buChar char="v"/>
              <a:defRPr sz="1600">
                <a:latin typeface="Georgia" panose="02040502050405020303" pitchFamily="18" charset="0"/>
              </a:defRPr>
            </a:lvl2pPr>
            <a:lvl3pPr marL="1143000" indent="-228600">
              <a:buClr>
                <a:schemeClr val="bg2">
                  <a:lumMod val="50000"/>
                </a:schemeClr>
              </a:buClr>
              <a:buSzPct val="100000"/>
              <a:buFont typeface="Wingdings" panose="05000000000000000000" pitchFamily="2" charset="2"/>
              <a:buChar char="q"/>
              <a:defRPr sz="1600">
                <a:latin typeface="Georgia" panose="02040502050405020303" pitchFamily="18" charset="0"/>
              </a:defRPr>
            </a:lvl3pPr>
            <a:lvl4pPr marL="1600200" indent="-228600">
              <a:buClr>
                <a:schemeClr val="bg2">
                  <a:lumMod val="50000"/>
                </a:schemeClr>
              </a:buClr>
              <a:buSzPct val="100000"/>
              <a:buFont typeface="Courier New" panose="02070309020205020404" pitchFamily="49" charset="0"/>
              <a:buChar char="o"/>
              <a:defRPr sz="1600">
                <a:latin typeface="Georgia" panose="02040502050405020303" pitchFamily="18" charset="0"/>
              </a:defRPr>
            </a:lvl4pPr>
            <a:lvl5pPr marL="2057400" indent="-228600">
              <a:buClr>
                <a:schemeClr val="bg2">
                  <a:lumMod val="50000"/>
                </a:schemeClr>
              </a:buClr>
              <a:buSzPct val="100000"/>
              <a:buFont typeface="Vrinda" panose="020B0502040204020203" pitchFamily="34" charset="0"/>
              <a:buChar char="*"/>
              <a:defRPr sz="1600">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17D38CBB-6137-4D7D-8DC8-48C0CCC3B7F7}" type="datetimeFigureOut">
              <a:rPr lang="en-AU"/>
              <a:pPr>
                <a:defRPr/>
              </a:pPr>
              <a:t>12/07/2017</a:t>
            </a:fld>
            <a:endParaRPr lang="en-AU"/>
          </a:p>
        </p:txBody>
      </p:sp>
      <p:sp>
        <p:nvSpPr>
          <p:cNvPr id="9" name="Footer Placeholder 7"/>
          <p:cNvSpPr>
            <a:spLocks noGrp="1"/>
          </p:cNvSpPr>
          <p:nvPr>
            <p:ph type="ftr" sz="quarter" idx="11"/>
          </p:nvPr>
        </p:nvSpPr>
        <p:spPr/>
        <p:txBody>
          <a:bodyPr/>
          <a:lstStyle>
            <a:lvl1pPr>
              <a:defRPr/>
            </a:lvl1pPr>
          </a:lstStyle>
          <a:p>
            <a:pPr>
              <a:defRPr/>
            </a:pPr>
            <a:endParaRPr lang="en-AU"/>
          </a:p>
        </p:txBody>
      </p:sp>
      <p:sp>
        <p:nvSpPr>
          <p:cNvPr id="10" name="Slide Number Placeholder 8"/>
          <p:cNvSpPr>
            <a:spLocks noGrp="1"/>
          </p:cNvSpPr>
          <p:nvPr>
            <p:ph type="sldNum" sz="quarter" idx="12"/>
          </p:nvPr>
        </p:nvSpPr>
        <p:spPr/>
        <p:txBody>
          <a:bodyPr/>
          <a:lstStyle>
            <a:lvl1pPr>
              <a:defRPr/>
            </a:lvl1pPr>
          </a:lstStyle>
          <a:p>
            <a:pPr>
              <a:defRPr/>
            </a:pPr>
            <a:fld id="{D03853A9-83E8-43F0-B77E-81C270A72C3F}" type="slidenum">
              <a:rPr lang="en-AU"/>
              <a:pPr>
                <a:defRPr/>
              </a:pPr>
              <a:t>‹#›</a:t>
            </a:fld>
            <a:endParaRPr lang="en-AU"/>
          </a:p>
        </p:txBody>
      </p:sp>
    </p:spTree>
    <p:extLst>
      <p:ext uri="{BB962C8B-B14F-4D97-AF65-F5344CB8AC3E}">
        <p14:creationId xmlns:p14="http://schemas.microsoft.com/office/powerpoint/2010/main" val="194104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4" y="609600"/>
            <a:ext cx="8596668" cy="1320800"/>
          </a:xfrm>
        </p:spPr>
        <p:txBody>
          <a:bodyPr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30BE462D-E1B3-4510-AC00-7BD683C1AE3F}" type="datetimeFigureOut">
              <a:rPr lang="en-AU"/>
              <a:pPr>
                <a:defRPr/>
              </a:pPr>
              <a:t>12/07/2017</a:t>
            </a:fld>
            <a:endParaRPr lang="en-AU"/>
          </a:p>
        </p:txBody>
      </p:sp>
      <p:sp>
        <p:nvSpPr>
          <p:cNvPr id="5" name="Footer Placeholder 3"/>
          <p:cNvSpPr>
            <a:spLocks noGrp="1"/>
          </p:cNvSpPr>
          <p:nvPr>
            <p:ph type="ftr" sz="quarter" idx="11"/>
          </p:nvPr>
        </p:nvSpPr>
        <p:spPr/>
        <p:txBody>
          <a:bodyPr/>
          <a:lstStyle>
            <a:lvl1pPr>
              <a:defRPr/>
            </a:lvl1pPr>
          </a:lstStyle>
          <a:p>
            <a:pPr>
              <a:defRPr/>
            </a:pPr>
            <a:endParaRPr lang="en-AU"/>
          </a:p>
        </p:txBody>
      </p:sp>
      <p:sp>
        <p:nvSpPr>
          <p:cNvPr id="6" name="Slide Number Placeholder 4"/>
          <p:cNvSpPr>
            <a:spLocks noGrp="1"/>
          </p:cNvSpPr>
          <p:nvPr>
            <p:ph type="sldNum" sz="quarter" idx="12"/>
          </p:nvPr>
        </p:nvSpPr>
        <p:spPr/>
        <p:txBody>
          <a:bodyPr/>
          <a:lstStyle>
            <a:lvl1pPr>
              <a:defRPr/>
            </a:lvl1pPr>
          </a:lstStyle>
          <a:p>
            <a:pPr>
              <a:defRPr/>
            </a:pPr>
            <a:fld id="{F2F9089A-F656-4185-AD23-4F10D8F66B0F}" type="slidenum">
              <a:rPr lang="en-AU"/>
              <a:pPr>
                <a:defRPr/>
              </a:pPr>
              <a:t>‹#›</a:t>
            </a:fld>
            <a:endParaRPr lang="en-AU"/>
          </a:p>
        </p:txBody>
      </p:sp>
    </p:spTree>
    <p:extLst>
      <p:ext uri="{BB962C8B-B14F-4D97-AF65-F5344CB8AC3E}">
        <p14:creationId xmlns:p14="http://schemas.microsoft.com/office/powerpoint/2010/main" val="250971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339AE7DF-F8C7-4C16-8BFA-A1EFEABC07BF}" type="datetimeFigureOut">
              <a:rPr lang="en-AU"/>
              <a:pPr>
                <a:defRPr/>
              </a:pPr>
              <a:t>12/07/2017</a:t>
            </a:fld>
            <a:endParaRPr lang="en-AU"/>
          </a:p>
        </p:txBody>
      </p:sp>
      <p:sp>
        <p:nvSpPr>
          <p:cNvPr id="4" name="Footer Placeholder 2"/>
          <p:cNvSpPr>
            <a:spLocks noGrp="1"/>
          </p:cNvSpPr>
          <p:nvPr>
            <p:ph type="ftr" sz="quarter" idx="11"/>
          </p:nvPr>
        </p:nvSpPr>
        <p:spPr/>
        <p:txBody>
          <a:bodyPr/>
          <a:lstStyle>
            <a:lvl1pPr>
              <a:defRPr/>
            </a:lvl1pPr>
          </a:lstStyle>
          <a:p>
            <a:pPr>
              <a:defRPr/>
            </a:pPr>
            <a:endParaRPr lang="en-AU"/>
          </a:p>
        </p:txBody>
      </p:sp>
      <p:sp>
        <p:nvSpPr>
          <p:cNvPr id="5" name="Slide Number Placeholder 3"/>
          <p:cNvSpPr>
            <a:spLocks noGrp="1"/>
          </p:cNvSpPr>
          <p:nvPr>
            <p:ph type="sldNum" sz="quarter" idx="12"/>
          </p:nvPr>
        </p:nvSpPr>
        <p:spPr/>
        <p:txBody>
          <a:bodyPr/>
          <a:lstStyle>
            <a:lvl1pPr>
              <a:defRPr/>
            </a:lvl1pPr>
          </a:lstStyle>
          <a:p>
            <a:pPr>
              <a:defRPr/>
            </a:pPr>
            <a:fld id="{B79EFF29-47D9-45E0-B881-82CEE63D7C5D}" type="slidenum">
              <a:rPr lang="en-AU"/>
              <a:pPr>
                <a:defRPr/>
              </a:pPr>
              <a:t>‹#›</a:t>
            </a:fld>
            <a:endParaRPr lang="en-AU"/>
          </a:p>
        </p:txBody>
      </p:sp>
    </p:spTree>
    <p:extLst>
      <p:ext uri="{BB962C8B-B14F-4D97-AF65-F5344CB8AC3E}">
        <p14:creationId xmlns:p14="http://schemas.microsoft.com/office/powerpoint/2010/main" val="115680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4" y="1498604"/>
            <a:ext cx="3854528" cy="1278466"/>
          </a:xfrm>
        </p:spPr>
        <p:txBody>
          <a:bodyPr anchor="b">
            <a:normAutofit/>
          </a:bodyPr>
          <a:lstStyle>
            <a:lvl1pPr>
              <a:defRPr sz="2000" b="1">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buClr>
                <a:schemeClr val="bg2">
                  <a:lumMod val="50000"/>
                </a:schemeClr>
              </a:buClr>
              <a:defRPr lang="en-US" sz="2000" b="1" kern="1200" dirty="0" smtClean="0">
                <a:solidFill>
                  <a:schemeClr val="tx1">
                    <a:lumMod val="75000"/>
                    <a:lumOff val="25000"/>
                  </a:schemeClr>
                </a:solidFill>
                <a:latin typeface="Georgia" panose="02040502050405020303" pitchFamily="18" charset="0"/>
                <a:ea typeface="+mn-ea"/>
                <a:cs typeface="+mn-cs"/>
              </a:defRPr>
            </a:lvl1pPr>
            <a:lvl2pPr marL="742950" indent="-285750">
              <a:buClr>
                <a:schemeClr val="bg2">
                  <a:lumMod val="50000"/>
                </a:schemeClr>
              </a:buClr>
              <a:buSzPct val="100000"/>
              <a:buFont typeface="Wingdings" panose="05000000000000000000" pitchFamily="2" charset="2"/>
              <a:buChar char="v"/>
              <a:defRPr sz="1600">
                <a:latin typeface="Georgia" panose="02040502050405020303" pitchFamily="18" charset="0"/>
              </a:defRPr>
            </a:lvl2pPr>
            <a:lvl3pPr marL="1143000" indent="-228600">
              <a:buClr>
                <a:schemeClr val="bg2">
                  <a:lumMod val="50000"/>
                </a:schemeClr>
              </a:buClr>
              <a:buSzPct val="100000"/>
              <a:buFont typeface="Wingdings" panose="05000000000000000000" pitchFamily="2" charset="2"/>
              <a:buChar char="q"/>
              <a:defRPr sz="1600">
                <a:latin typeface="Georgia" panose="02040502050405020303" pitchFamily="18" charset="0"/>
              </a:defRPr>
            </a:lvl3pPr>
            <a:lvl4pPr marL="1600200" indent="-228600">
              <a:buClr>
                <a:schemeClr val="bg2">
                  <a:lumMod val="50000"/>
                </a:schemeClr>
              </a:buClr>
              <a:buSzPct val="100000"/>
              <a:buFont typeface="Courier New" panose="02070309020205020404" pitchFamily="49" charset="0"/>
              <a:buChar char="o"/>
              <a:defRPr sz="1600">
                <a:latin typeface="Georgia" panose="02040502050405020303" pitchFamily="18" charset="0"/>
              </a:defRPr>
            </a:lvl4pPr>
            <a:lvl5pPr marL="2057400" indent="-228600">
              <a:buClr>
                <a:schemeClr val="bg2">
                  <a:lumMod val="50000"/>
                </a:schemeClr>
              </a:buClr>
              <a:buSzPct val="100000"/>
              <a:buFont typeface="Vrinda" panose="020B0502040204020203" pitchFamily="34" charset="0"/>
              <a:buChar char="*"/>
              <a:defRPr sz="1600">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600">
                <a:latin typeface="Georgia" panose="02040502050405020303" pitchFamily="18"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D09EEBB8-7B30-471F-BF83-E3F15851C9E7}" type="datetimeFigureOut">
              <a:rPr lang="en-AU"/>
              <a:pPr>
                <a:defRPr/>
              </a:pPr>
              <a:t>12/07/2017</a:t>
            </a:fld>
            <a:endParaRPr lang="en-AU"/>
          </a:p>
        </p:txBody>
      </p:sp>
      <p:sp>
        <p:nvSpPr>
          <p:cNvPr id="7" name="Footer Placeholder 5"/>
          <p:cNvSpPr>
            <a:spLocks noGrp="1"/>
          </p:cNvSpPr>
          <p:nvPr>
            <p:ph type="ftr" sz="quarter" idx="11"/>
          </p:nvPr>
        </p:nvSpPr>
        <p:spPr/>
        <p:txBody>
          <a:bodyPr/>
          <a:lstStyle>
            <a:lvl1pPr>
              <a:defRPr/>
            </a:lvl1pPr>
          </a:lstStyle>
          <a:p>
            <a:pPr>
              <a:defRPr/>
            </a:pPr>
            <a:endParaRPr lang="en-AU"/>
          </a:p>
        </p:txBody>
      </p:sp>
      <p:sp>
        <p:nvSpPr>
          <p:cNvPr id="8" name="Slide Number Placeholder 6"/>
          <p:cNvSpPr>
            <a:spLocks noGrp="1"/>
          </p:cNvSpPr>
          <p:nvPr>
            <p:ph type="sldNum" sz="quarter" idx="12"/>
          </p:nvPr>
        </p:nvSpPr>
        <p:spPr/>
        <p:txBody>
          <a:bodyPr/>
          <a:lstStyle>
            <a:lvl1pPr>
              <a:defRPr/>
            </a:lvl1pPr>
          </a:lstStyle>
          <a:p>
            <a:pPr>
              <a:defRPr/>
            </a:pPr>
            <a:fld id="{5C6B6E3F-0B37-43D3-BDF1-CCCBEF8925D4}" type="slidenum">
              <a:rPr lang="en-AU"/>
              <a:pPr>
                <a:defRPr/>
              </a:pPr>
              <a:t>‹#›</a:t>
            </a:fld>
            <a:endParaRPr lang="en-AU"/>
          </a:p>
        </p:txBody>
      </p:sp>
    </p:spTree>
    <p:extLst>
      <p:ext uri="{BB962C8B-B14F-4D97-AF65-F5344CB8AC3E}">
        <p14:creationId xmlns:p14="http://schemas.microsoft.com/office/powerpoint/2010/main" val="271966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4" y="4800600"/>
            <a:ext cx="8596667" cy="566738"/>
          </a:xfrm>
        </p:spPr>
        <p:txBody>
          <a:bodyPr anchor="b">
            <a:normAutofit/>
          </a:bodyPr>
          <a:lstStyle>
            <a:lvl1pPr algn="l">
              <a:defRPr sz="2400" b="0">
                <a:latin typeface="Georgia" panose="02040502050405020303"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5121F0B2-3649-4A25-9ABD-441FDB5E8BF8}" type="datetimeFigureOut">
              <a:rPr lang="en-AU"/>
              <a:pPr>
                <a:defRPr/>
              </a:pPr>
              <a:t>12/07/2017</a:t>
            </a:fld>
            <a:endParaRPr lang="en-AU"/>
          </a:p>
        </p:txBody>
      </p:sp>
      <p:sp>
        <p:nvSpPr>
          <p:cNvPr id="7" name="Footer Placeholder 5"/>
          <p:cNvSpPr>
            <a:spLocks noGrp="1"/>
          </p:cNvSpPr>
          <p:nvPr>
            <p:ph type="ftr" sz="quarter" idx="11"/>
          </p:nvPr>
        </p:nvSpPr>
        <p:spPr/>
        <p:txBody>
          <a:bodyPr/>
          <a:lstStyle>
            <a:lvl1pPr>
              <a:defRPr/>
            </a:lvl1pPr>
          </a:lstStyle>
          <a:p>
            <a:pPr>
              <a:defRPr/>
            </a:pPr>
            <a:endParaRPr lang="en-AU"/>
          </a:p>
        </p:txBody>
      </p:sp>
      <p:sp>
        <p:nvSpPr>
          <p:cNvPr id="8" name="Slide Number Placeholder 6"/>
          <p:cNvSpPr>
            <a:spLocks noGrp="1"/>
          </p:cNvSpPr>
          <p:nvPr>
            <p:ph type="sldNum" sz="quarter" idx="12"/>
          </p:nvPr>
        </p:nvSpPr>
        <p:spPr/>
        <p:txBody>
          <a:bodyPr/>
          <a:lstStyle>
            <a:lvl1pPr>
              <a:defRPr/>
            </a:lvl1pPr>
          </a:lstStyle>
          <a:p>
            <a:pPr>
              <a:defRPr/>
            </a:pPr>
            <a:fld id="{EB0F7337-04B4-4156-81F9-63A5C8342312}" type="slidenum">
              <a:rPr lang="en-AU"/>
              <a:pPr>
                <a:defRPr/>
              </a:pPr>
              <a:t>‹#›</a:t>
            </a:fld>
            <a:endParaRPr lang="en-AU"/>
          </a:p>
        </p:txBody>
      </p:sp>
    </p:spTree>
    <p:extLst>
      <p:ext uri="{BB962C8B-B14F-4D97-AF65-F5344CB8AC3E}">
        <p14:creationId xmlns:p14="http://schemas.microsoft.com/office/powerpoint/2010/main" val="369003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5" y="609600"/>
            <a:ext cx="8596668" cy="3403600"/>
          </a:xfrm>
        </p:spPr>
        <p:txBody>
          <a:bodyPr rtlCol="0">
            <a:normAutofit/>
          </a:bodyPr>
          <a:lstStyle>
            <a:lvl1pPr>
              <a:defRPr lang="en-US" sz="4000" b="1" dirty="0">
                <a:latin typeface="Georgia" panose="02040502050405020303" pitchFamily="18" charset="0"/>
              </a:defRPr>
            </a:lvl1pPr>
          </a:lstStyle>
          <a:p>
            <a:pPr lvl="0"/>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2000">
                <a:solidFill>
                  <a:schemeClr val="tx1">
                    <a:lumMod val="75000"/>
                    <a:lumOff val="25000"/>
                  </a:schemeClr>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D837A84-F08B-4AAD-8EB1-D1F7B4F2B02C}" type="datetimeFigureOut">
              <a:rPr lang="en-AU"/>
              <a:pPr>
                <a:defRPr/>
              </a:pPr>
              <a:t>12/07/2017</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50B8781-0707-4291-B8F8-596E3FBA6CD9}" type="slidenum">
              <a:rPr lang="en-AU"/>
              <a:pPr>
                <a:defRPr/>
              </a:pPr>
              <a:t>‹#›</a:t>
            </a:fld>
            <a:endParaRPr lang="en-AU"/>
          </a:p>
        </p:txBody>
      </p:sp>
    </p:spTree>
    <p:extLst>
      <p:ext uri="{BB962C8B-B14F-4D97-AF65-F5344CB8AC3E}">
        <p14:creationId xmlns:p14="http://schemas.microsoft.com/office/powerpoint/2010/main" val="262505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AU" altLang="en-US"/>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3B3F4A5-8699-449D-B693-6C68EB023BCB}" type="datetimeFigureOut">
              <a:rPr lang="en-AU"/>
              <a:pPr>
                <a:defRPr/>
              </a:pPr>
              <a:t>12/07/2017</a:t>
            </a:fld>
            <a:endParaRPr lang="en-AU"/>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50E8A798-1F55-44B3-8FC5-842408AB03AC}" type="slidenum">
              <a:rPr lang="en-AU"/>
              <a:pPr>
                <a:defRPr/>
              </a:pPr>
              <a:t>‹#›</a:t>
            </a:fld>
            <a:endParaRPr lang="en-AU"/>
          </a:p>
        </p:txBody>
      </p:sp>
      <p:pic>
        <p:nvPicPr>
          <p:cNvPr id="1032"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47675" y="6272213"/>
            <a:ext cx="2878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l" defTabSz="457200" rtl="0" eaLnBrk="1" fontAlgn="base" hangingPunct="1">
        <a:spcBef>
          <a:spcPct val="0"/>
        </a:spcBef>
        <a:spcAft>
          <a:spcPct val="0"/>
        </a:spcAft>
        <a:defRPr sz="3600" b="1" kern="1200">
          <a:solidFill>
            <a:schemeClr val="accent1"/>
          </a:solidFill>
          <a:latin typeface="Georgia" panose="02040502050405020303" pitchFamily="18" charset="0"/>
          <a:ea typeface="+mj-ea"/>
          <a:cs typeface="+mj-cs"/>
        </a:defRPr>
      </a:lvl1pPr>
      <a:lvl2pPr algn="l" defTabSz="457200" rtl="0" eaLnBrk="1" fontAlgn="base" hangingPunct="1">
        <a:spcBef>
          <a:spcPct val="0"/>
        </a:spcBef>
        <a:spcAft>
          <a:spcPct val="0"/>
        </a:spcAft>
        <a:defRPr sz="3600" b="1">
          <a:solidFill>
            <a:schemeClr val="accent1"/>
          </a:solidFill>
          <a:latin typeface="Georgia" panose="02040502050405020303" pitchFamily="18" charset="0"/>
        </a:defRPr>
      </a:lvl2pPr>
      <a:lvl3pPr algn="l" defTabSz="457200" rtl="0" eaLnBrk="1" fontAlgn="base" hangingPunct="1">
        <a:spcBef>
          <a:spcPct val="0"/>
        </a:spcBef>
        <a:spcAft>
          <a:spcPct val="0"/>
        </a:spcAft>
        <a:defRPr sz="3600" b="1">
          <a:solidFill>
            <a:schemeClr val="accent1"/>
          </a:solidFill>
          <a:latin typeface="Georgia" panose="02040502050405020303" pitchFamily="18" charset="0"/>
        </a:defRPr>
      </a:lvl3pPr>
      <a:lvl4pPr algn="l" defTabSz="457200" rtl="0" eaLnBrk="1" fontAlgn="base" hangingPunct="1">
        <a:spcBef>
          <a:spcPct val="0"/>
        </a:spcBef>
        <a:spcAft>
          <a:spcPct val="0"/>
        </a:spcAft>
        <a:defRPr sz="3600" b="1">
          <a:solidFill>
            <a:schemeClr val="accent1"/>
          </a:solidFill>
          <a:latin typeface="Georgia" panose="02040502050405020303" pitchFamily="18" charset="0"/>
        </a:defRPr>
      </a:lvl4pPr>
      <a:lvl5pPr algn="l" defTabSz="457200" rtl="0" eaLnBrk="1" fontAlgn="base" hangingPunct="1">
        <a:spcBef>
          <a:spcPct val="0"/>
        </a:spcBef>
        <a:spcAft>
          <a:spcPct val="0"/>
        </a:spcAft>
        <a:defRPr sz="3600" b="1">
          <a:solidFill>
            <a:schemeClr val="accent1"/>
          </a:solidFill>
          <a:latin typeface="Georgia" panose="020405020504050203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757575"/>
        </a:buClr>
        <a:buSzPct val="100000"/>
        <a:buFont typeface="Wingdings 3" panose="05040102010807070707" pitchFamily="18" charset="2"/>
        <a:buChar char=""/>
        <a:defRPr sz="2000" b="1" kern="1200">
          <a:solidFill>
            <a:srgbClr val="404040"/>
          </a:solidFill>
          <a:latin typeface="Georgia" panose="02040502050405020303" pitchFamily="18" charset="0"/>
          <a:ea typeface="+mn-ea"/>
          <a:cs typeface="+mn-cs"/>
        </a:defRPr>
      </a:lvl1pPr>
      <a:lvl2pPr marL="742950" indent="-285750" algn="l" defTabSz="457200" rtl="0" eaLnBrk="1" fontAlgn="base" hangingPunct="1">
        <a:spcBef>
          <a:spcPts val="1000"/>
        </a:spcBef>
        <a:spcAft>
          <a:spcPct val="0"/>
        </a:spcAft>
        <a:buClr>
          <a:srgbClr val="757575"/>
        </a:buClr>
        <a:buSzPct val="100000"/>
        <a:buFont typeface="Wingdings" panose="05000000000000000000" pitchFamily="2" charset="2"/>
        <a:buChar char="v"/>
        <a:defRPr sz="1600" kern="1200">
          <a:solidFill>
            <a:srgbClr val="404040"/>
          </a:solidFill>
          <a:latin typeface="Georgia" panose="02040502050405020303" pitchFamily="18" charset="0"/>
          <a:ea typeface="+mn-ea"/>
          <a:cs typeface="+mn-cs"/>
        </a:defRPr>
      </a:lvl2pPr>
      <a:lvl3pPr marL="1143000" indent="-228600" algn="l" defTabSz="457200" rtl="0" eaLnBrk="1" fontAlgn="base" hangingPunct="1">
        <a:spcBef>
          <a:spcPts val="1000"/>
        </a:spcBef>
        <a:spcAft>
          <a:spcPct val="0"/>
        </a:spcAft>
        <a:buClr>
          <a:srgbClr val="757575"/>
        </a:buClr>
        <a:buSzPct val="100000"/>
        <a:buFont typeface="Wingdings" panose="05000000000000000000" pitchFamily="2" charset="2"/>
        <a:buChar char="q"/>
        <a:defRPr sz="1600" kern="1200">
          <a:solidFill>
            <a:srgbClr val="404040"/>
          </a:solidFill>
          <a:latin typeface="Georgia" panose="02040502050405020303" pitchFamily="18" charset="0"/>
          <a:ea typeface="+mn-ea"/>
          <a:cs typeface="+mn-cs"/>
        </a:defRPr>
      </a:lvl3pPr>
      <a:lvl4pPr marL="1600200" indent="-228600" algn="l" defTabSz="457200" rtl="0" eaLnBrk="1" fontAlgn="base" hangingPunct="1">
        <a:spcBef>
          <a:spcPts val="1000"/>
        </a:spcBef>
        <a:spcAft>
          <a:spcPct val="0"/>
        </a:spcAft>
        <a:buClr>
          <a:srgbClr val="757575"/>
        </a:buClr>
        <a:buSzPct val="100000"/>
        <a:buFont typeface="Courier New" panose="02070309020205020404" pitchFamily="49" charset="0"/>
        <a:buChar char="o"/>
        <a:defRPr sz="1600" kern="1200">
          <a:solidFill>
            <a:srgbClr val="404040"/>
          </a:solidFill>
          <a:latin typeface="Georgia" panose="02040502050405020303" pitchFamily="18" charset="0"/>
          <a:ea typeface="+mn-ea"/>
          <a:cs typeface="+mn-cs"/>
        </a:defRPr>
      </a:lvl4pPr>
      <a:lvl5pPr marL="2057400" indent="-228600" algn="l" defTabSz="457200" rtl="0" eaLnBrk="1" fontAlgn="base" hangingPunct="1">
        <a:spcBef>
          <a:spcPts val="1000"/>
        </a:spcBef>
        <a:spcAft>
          <a:spcPct val="0"/>
        </a:spcAft>
        <a:buClr>
          <a:srgbClr val="757575"/>
        </a:buClr>
        <a:buSzPct val="100000"/>
        <a:buFont typeface="Vrinda" panose="020B0502040204020203" pitchFamily="34" charset="0"/>
        <a:buChar char="*"/>
        <a:defRPr sz="1600" kern="1200">
          <a:solidFill>
            <a:srgbClr val="404040"/>
          </a:solidFill>
          <a:latin typeface="Georgia" panose="02040502050405020303"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AU"/>
          </a:p>
        </p:txBody>
      </p:sp>
      <p:sp>
        <p:nvSpPr>
          <p:cNvPr id="1028" name="Text Placeholder 2"/>
          <p:cNvSpPr>
            <a:spLocks noGrp="1"/>
          </p:cNvSpPr>
          <p:nvPr>
            <p:ph type="body" idx="1"/>
          </p:nvPr>
        </p:nvSpPr>
        <p:spPr bwMode="auto">
          <a:xfrm>
            <a:off x="677863" y="2160590"/>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7205665" y="6042027"/>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675" smtClean="0">
                <a:solidFill>
                  <a:schemeClr val="tx1">
                    <a:tint val="75000"/>
                  </a:schemeClr>
                </a:solidFill>
                <a:latin typeface="+mn-lt"/>
              </a:defRPr>
            </a:lvl1pPr>
          </a:lstStyle>
          <a:p>
            <a:pPr>
              <a:defRPr/>
            </a:pPr>
            <a:fld id="{4C1713B7-C0CC-47B1-BB51-F53B5F7DBDDC}" type="datetimeFigureOut">
              <a:rPr lang="en-AU">
                <a:solidFill>
                  <a:prstClr val="black">
                    <a:tint val="75000"/>
                  </a:prstClr>
                </a:solidFill>
              </a:rPr>
              <a:pPr>
                <a:defRPr/>
              </a:pPr>
              <a:t>12/07/2017</a:t>
            </a:fld>
            <a:endParaRPr lang="en-AU">
              <a:solidFill>
                <a:prstClr val="black">
                  <a:tint val="75000"/>
                </a:prstClr>
              </a:solidFill>
            </a:endParaRPr>
          </a:p>
        </p:txBody>
      </p:sp>
      <p:sp>
        <p:nvSpPr>
          <p:cNvPr id="5" name="Footer Placeholder 4"/>
          <p:cNvSpPr>
            <a:spLocks noGrp="1"/>
          </p:cNvSpPr>
          <p:nvPr>
            <p:ph type="ftr" sz="quarter" idx="3"/>
          </p:nvPr>
        </p:nvSpPr>
        <p:spPr>
          <a:xfrm>
            <a:off x="677863" y="6042027"/>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8589963" y="6042027"/>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675" smtClean="0">
                <a:solidFill>
                  <a:schemeClr val="accent1"/>
                </a:solidFill>
                <a:latin typeface="+mn-lt"/>
              </a:defRPr>
            </a:lvl1pPr>
          </a:lstStyle>
          <a:p>
            <a:pPr>
              <a:defRPr/>
            </a:pPr>
            <a:fld id="{149A84E0-018A-471F-B4FC-67E59D4DF830}" type="slidenum">
              <a:rPr lang="en-AU">
                <a:solidFill>
                  <a:srgbClr val="90C226"/>
                </a:solidFill>
              </a:rPr>
              <a:pPr>
                <a:defRPr/>
              </a:pPr>
              <a:t>‹#›</a:t>
            </a:fld>
            <a:endParaRPr lang="en-AU">
              <a:solidFill>
                <a:srgbClr val="90C226"/>
              </a:solidFill>
            </a:endParaRPr>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46645" y="6345376"/>
            <a:ext cx="2887173" cy="468000"/>
          </a:xfrm>
          <a:prstGeom prst="rect">
            <a:avLst/>
          </a:prstGeom>
        </p:spPr>
      </p:pic>
    </p:spTree>
    <p:extLst>
      <p:ext uri="{BB962C8B-B14F-4D97-AF65-F5344CB8AC3E}">
        <p14:creationId xmlns:p14="http://schemas.microsoft.com/office/powerpoint/2010/main" val="3579465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ransition spd="med">
    <p:wheel spokes="8"/>
  </p:transition>
  <p:txStyles>
    <p:titleStyle>
      <a:lvl1pPr algn="l" defTabSz="342900" rtl="0" eaLnBrk="1" fontAlgn="base" hangingPunct="1">
        <a:spcBef>
          <a:spcPct val="0"/>
        </a:spcBef>
        <a:spcAft>
          <a:spcPct val="0"/>
        </a:spcAft>
        <a:defRPr sz="4000" b="1" kern="1200">
          <a:solidFill>
            <a:schemeClr val="accent1"/>
          </a:solidFill>
          <a:latin typeface="Georgia" panose="02040502050405020303" pitchFamily="18" charset="0"/>
          <a:ea typeface="+mj-ea"/>
          <a:cs typeface="+mj-cs"/>
        </a:defRPr>
      </a:lvl1pPr>
      <a:lvl2pPr algn="l" defTabSz="342900" rtl="0" eaLnBrk="1" fontAlgn="base" hangingPunct="1">
        <a:spcBef>
          <a:spcPct val="0"/>
        </a:spcBef>
        <a:spcAft>
          <a:spcPct val="0"/>
        </a:spcAft>
        <a:defRPr sz="2700" b="1">
          <a:solidFill>
            <a:schemeClr val="accent1"/>
          </a:solidFill>
          <a:latin typeface="Georgia" panose="02040502050405020303" pitchFamily="18" charset="0"/>
        </a:defRPr>
      </a:lvl2pPr>
      <a:lvl3pPr algn="l" defTabSz="342900" rtl="0" eaLnBrk="1" fontAlgn="base" hangingPunct="1">
        <a:spcBef>
          <a:spcPct val="0"/>
        </a:spcBef>
        <a:spcAft>
          <a:spcPct val="0"/>
        </a:spcAft>
        <a:defRPr sz="2700" b="1">
          <a:solidFill>
            <a:schemeClr val="accent1"/>
          </a:solidFill>
          <a:latin typeface="Georgia" panose="02040502050405020303" pitchFamily="18" charset="0"/>
        </a:defRPr>
      </a:lvl3pPr>
      <a:lvl4pPr algn="l" defTabSz="342900" rtl="0" eaLnBrk="1" fontAlgn="base" hangingPunct="1">
        <a:spcBef>
          <a:spcPct val="0"/>
        </a:spcBef>
        <a:spcAft>
          <a:spcPct val="0"/>
        </a:spcAft>
        <a:defRPr sz="2700" b="1">
          <a:solidFill>
            <a:schemeClr val="accent1"/>
          </a:solidFill>
          <a:latin typeface="Georgia" panose="02040502050405020303" pitchFamily="18" charset="0"/>
        </a:defRPr>
      </a:lvl4pPr>
      <a:lvl5pPr algn="l" defTabSz="342900" rtl="0" eaLnBrk="1" fontAlgn="base" hangingPunct="1">
        <a:spcBef>
          <a:spcPct val="0"/>
        </a:spcBef>
        <a:spcAft>
          <a:spcPct val="0"/>
        </a:spcAft>
        <a:defRPr sz="2700" b="1">
          <a:solidFill>
            <a:schemeClr val="accent1"/>
          </a:solidFill>
          <a:latin typeface="Georgia" panose="020405020504050203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fontAlgn="base" hangingPunct="1">
        <a:spcBef>
          <a:spcPts val="750"/>
        </a:spcBef>
        <a:spcAft>
          <a:spcPct val="0"/>
        </a:spcAft>
        <a:buClr>
          <a:srgbClr val="757575"/>
        </a:buClr>
        <a:buSzPct val="100000"/>
        <a:buFont typeface="Wingdings 3" panose="05040102010807070707" pitchFamily="18" charset="2"/>
        <a:buChar char=""/>
        <a:defRPr sz="1800" b="1" kern="1200">
          <a:solidFill>
            <a:srgbClr val="404040"/>
          </a:solidFill>
          <a:latin typeface="Georgia" panose="02040502050405020303" pitchFamily="18" charset="0"/>
          <a:ea typeface="+mn-ea"/>
          <a:cs typeface="+mn-cs"/>
        </a:defRPr>
      </a:lvl1pPr>
      <a:lvl2pPr marL="557213" indent="-214313" algn="l" defTabSz="342900" rtl="0" eaLnBrk="1" fontAlgn="base" hangingPunct="1">
        <a:spcBef>
          <a:spcPts val="750"/>
        </a:spcBef>
        <a:spcAft>
          <a:spcPct val="0"/>
        </a:spcAft>
        <a:buClr>
          <a:srgbClr val="757575"/>
        </a:buClr>
        <a:buSzPct val="100000"/>
        <a:buFont typeface="Wingdings" panose="05000000000000000000" pitchFamily="2" charset="2"/>
        <a:buChar char="v"/>
        <a:defRPr sz="1600" kern="1200">
          <a:solidFill>
            <a:srgbClr val="404040"/>
          </a:solidFill>
          <a:latin typeface="Georgia" panose="02040502050405020303" pitchFamily="18" charset="0"/>
          <a:ea typeface="+mn-ea"/>
          <a:cs typeface="+mn-cs"/>
        </a:defRPr>
      </a:lvl2pPr>
      <a:lvl3pPr marL="857250" indent="-171450" algn="l" defTabSz="342900" rtl="0" eaLnBrk="1" fontAlgn="base" hangingPunct="1">
        <a:spcBef>
          <a:spcPts val="750"/>
        </a:spcBef>
        <a:spcAft>
          <a:spcPct val="0"/>
        </a:spcAft>
        <a:buClr>
          <a:srgbClr val="757575"/>
        </a:buClr>
        <a:buSzPct val="100000"/>
        <a:buFont typeface="Wingdings" panose="05000000000000000000" pitchFamily="2" charset="2"/>
        <a:buChar char="q"/>
        <a:defRPr sz="1400" kern="1200">
          <a:solidFill>
            <a:srgbClr val="404040"/>
          </a:solidFill>
          <a:latin typeface="Georgia" panose="02040502050405020303" pitchFamily="18" charset="0"/>
          <a:ea typeface="+mn-ea"/>
          <a:cs typeface="+mn-cs"/>
        </a:defRPr>
      </a:lvl3pPr>
      <a:lvl4pPr marL="1200150" indent="-171450" algn="l" defTabSz="342900" rtl="0" eaLnBrk="1" fontAlgn="base" hangingPunct="1">
        <a:spcBef>
          <a:spcPts val="750"/>
        </a:spcBef>
        <a:spcAft>
          <a:spcPct val="0"/>
        </a:spcAft>
        <a:buClr>
          <a:srgbClr val="757575"/>
        </a:buClr>
        <a:buSzPct val="100000"/>
        <a:buFont typeface="Courier New" panose="02070309020205020404" pitchFamily="49" charset="0"/>
        <a:buChar char="o"/>
        <a:defRPr sz="1200" kern="1200">
          <a:solidFill>
            <a:srgbClr val="404040"/>
          </a:solidFill>
          <a:latin typeface="Georgia" panose="02040502050405020303" pitchFamily="18" charset="0"/>
          <a:ea typeface="+mn-ea"/>
          <a:cs typeface="+mn-cs"/>
        </a:defRPr>
      </a:lvl4pPr>
      <a:lvl5pPr marL="1543050" indent="-171450" algn="l" defTabSz="342900" rtl="0" eaLnBrk="1" fontAlgn="base" hangingPunct="1">
        <a:spcBef>
          <a:spcPts val="750"/>
        </a:spcBef>
        <a:spcAft>
          <a:spcPct val="0"/>
        </a:spcAft>
        <a:buClr>
          <a:srgbClr val="757575"/>
        </a:buClr>
        <a:buSzPct val="100000"/>
        <a:buFont typeface="Vrinda" panose="020B0502040204020203" pitchFamily="34" charset="0"/>
        <a:buChar char="*"/>
        <a:defRPr sz="1200" kern="1200">
          <a:solidFill>
            <a:srgbClr val="404040"/>
          </a:solidFill>
          <a:latin typeface="Georgia" panose="02040502050405020303" pitchFamily="18"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1.xml"/><Relationship Id="rId1" Type="http://schemas.openxmlformats.org/officeDocument/2006/relationships/themeOverride" Target="../theme/themeOverride1.xml"/><Relationship Id="rId5" Type="http://schemas.openxmlformats.org/officeDocument/2006/relationships/hyperlink" Target="http://www.eclawyers.com.au/" TargetMode="External"/><Relationship Id="rId4" Type="http://schemas.openxmlformats.org/officeDocument/2006/relationships/hyperlink" Target="mailto:john.murray@eclawyers.com.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6538" y="2405063"/>
            <a:ext cx="7767637" cy="1646237"/>
          </a:xfrm>
        </p:spPr>
        <p:txBody>
          <a:bodyPr rtlCol="0"/>
          <a:lstStyle/>
          <a:p>
            <a:pPr fontAlgn="auto">
              <a:spcAft>
                <a:spcPts val="0"/>
              </a:spcAft>
              <a:defRPr/>
            </a:pPr>
            <a:r>
              <a:rPr lang="en-AU" dirty="0"/>
              <a:t>Dealing with Stress Leave Issues &amp; Return to Work programs</a:t>
            </a:r>
          </a:p>
        </p:txBody>
      </p:sp>
      <p:sp>
        <p:nvSpPr>
          <p:cNvPr id="3" name="Rectangle 2"/>
          <p:cNvSpPr/>
          <p:nvPr/>
        </p:nvSpPr>
        <p:spPr>
          <a:xfrm>
            <a:off x="5048915" y="4051300"/>
            <a:ext cx="4225260" cy="584775"/>
          </a:xfrm>
          <a:prstGeom prst="rect">
            <a:avLst/>
          </a:prstGeom>
        </p:spPr>
        <p:txBody>
          <a:bodyPr wrap="none">
            <a:spAutoFit/>
          </a:bodyPr>
          <a:lstStyle/>
          <a:p>
            <a:pPr algn="r"/>
            <a:r>
              <a:rPr lang="en-AU" altLang="en-US" sz="3200" b="1" dirty="0">
                <a:solidFill>
                  <a:schemeClr val="tx1">
                    <a:lumMod val="50000"/>
                    <a:lumOff val="50000"/>
                  </a:schemeClr>
                </a:solidFill>
                <a:effectLst>
                  <a:outerShdw blurRad="38100" dist="38100" dir="2700000" algn="tl">
                    <a:srgbClr val="000000">
                      <a:alpha val="43137"/>
                    </a:srgbClr>
                  </a:outerShdw>
                </a:effectLst>
              </a:rPr>
              <a:t>John Murray, Partner</a:t>
            </a:r>
            <a:endParaRPr lang="en-AU" sz="3200" b="1" dirty="0">
              <a:effectLst>
                <a:outerShdw blurRad="38100" dist="38100" dir="2700000" algn="tl">
                  <a:srgbClr val="000000">
                    <a:alpha val="43137"/>
                  </a:srgbClr>
                </a:outerShdw>
              </a:effectLst>
            </a:endParaRPr>
          </a:p>
        </p:txBody>
      </p:sp>
      <p:pic>
        <p:nvPicPr>
          <p:cNvPr id="5" name="Picture 4" descr="A close up of a sign&#10;&#10;Description generated with very high confidence">
            <a:extLst>
              <a:ext uri="{FF2B5EF4-FFF2-40B4-BE49-F238E27FC236}">
                <a16:creationId xmlns:a16="http://schemas.microsoft.com/office/drawing/2014/main" id="{D3C3CB6F-405C-48E4-ADB6-7492D4A30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538" y="5079999"/>
            <a:ext cx="1416819" cy="10248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9B16-4CFE-47BF-A697-0302274254D6}"/>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39BB4D56-F9F1-4AD0-9B6A-06CDF251EE8C}"/>
              </a:ext>
            </a:extLst>
          </p:cNvPr>
          <p:cNvGraphicFramePr>
            <a:graphicFrameLocks noGrp="1"/>
          </p:cNvGraphicFramePr>
          <p:nvPr>
            <p:ph idx="1"/>
            <p:extLst>
              <p:ext uri="{D42A27DB-BD31-4B8C-83A1-F6EECF244321}">
                <p14:modId xmlns:p14="http://schemas.microsoft.com/office/powerpoint/2010/main" val="170690016"/>
              </p:ext>
            </p:extLst>
          </p:nvPr>
        </p:nvGraphicFramePr>
        <p:xfrm>
          <a:off x="677863" y="2160587"/>
          <a:ext cx="8596311" cy="3155691"/>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1481567357"/>
                    </a:ext>
                  </a:extLst>
                </a:gridCol>
                <a:gridCol w="2865437">
                  <a:extLst>
                    <a:ext uri="{9D8B030D-6E8A-4147-A177-3AD203B41FA5}">
                      <a16:colId xmlns:a16="http://schemas.microsoft.com/office/drawing/2014/main" val="4203059532"/>
                    </a:ext>
                  </a:extLst>
                </a:gridCol>
                <a:gridCol w="2865437">
                  <a:extLst>
                    <a:ext uri="{9D8B030D-6E8A-4147-A177-3AD203B41FA5}">
                      <a16:colId xmlns:a16="http://schemas.microsoft.com/office/drawing/2014/main" val="1304704337"/>
                    </a:ext>
                  </a:extLst>
                </a:gridCol>
              </a:tblGrid>
              <a:tr h="491184">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a:t>
                      </a:r>
                      <a:endParaRPr lang="en-AU" dirty="0"/>
                    </a:p>
                  </a:txBody>
                  <a:tcPr/>
                </a:tc>
                <a:extLst>
                  <a:ext uri="{0D108BD9-81ED-4DB2-BD59-A6C34878D82A}">
                    <a16:rowId xmlns:a16="http://schemas.microsoft.com/office/drawing/2014/main" val="1482904485"/>
                  </a:ext>
                </a:extLst>
              </a:tr>
              <a:tr h="2664507">
                <a:tc>
                  <a:txBody>
                    <a:bodyPr/>
                    <a:lstStyle/>
                    <a:p>
                      <a:r>
                        <a:rPr lang="en-GB" sz="1600" dirty="0"/>
                        <a:t>Work environment/trauma</a:t>
                      </a:r>
                      <a:endParaRPr lang="en-AU" sz="1600" dirty="0"/>
                    </a:p>
                  </a:txBody>
                  <a:tcPr/>
                </a:tc>
                <a:tc>
                  <a:txBody>
                    <a:bodyPr/>
                    <a:lstStyle/>
                    <a:p>
                      <a:pPr marL="285750" indent="-285750">
                        <a:buFontTx/>
                        <a:buChar char="-"/>
                      </a:pPr>
                      <a:r>
                        <a:rPr lang="en-GB" sz="1600" dirty="0"/>
                        <a:t>inadequate resources and equipment</a:t>
                      </a:r>
                    </a:p>
                    <a:p>
                      <a:pPr marL="285750" indent="-285750">
                        <a:buFontTx/>
                        <a:buChar char="-"/>
                      </a:pPr>
                      <a:r>
                        <a:rPr lang="en-GB" sz="1600" dirty="0"/>
                        <a:t>poor working conditions</a:t>
                      </a:r>
                    </a:p>
                    <a:p>
                      <a:pPr marL="285750" indent="-285750">
                        <a:buFontTx/>
                        <a:buChar char="-"/>
                      </a:pPr>
                      <a:r>
                        <a:rPr lang="en-GB" sz="1600" dirty="0"/>
                        <a:t>noise, temperature, air quality</a:t>
                      </a:r>
                    </a:p>
                    <a:p>
                      <a:pPr marL="285750" indent="-285750">
                        <a:buFontTx/>
                        <a:buChar char="-"/>
                      </a:pPr>
                      <a:r>
                        <a:rPr lang="en-GB" sz="1600" dirty="0"/>
                        <a:t>general unresolved safety issues</a:t>
                      </a:r>
                    </a:p>
                    <a:p>
                      <a:pPr marL="285750" indent="-285750">
                        <a:buFontTx/>
                        <a:buChar char="-"/>
                      </a:pPr>
                      <a:r>
                        <a:rPr lang="en-GB" sz="1600" dirty="0"/>
                        <a:t>a workplace accident or risk that remains unresolved</a:t>
                      </a:r>
                      <a:endParaRPr lang="en-AU" sz="1600" dirty="0"/>
                    </a:p>
                  </a:txBody>
                  <a:tcPr/>
                </a:tc>
                <a:tc>
                  <a:txBody>
                    <a:bodyPr/>
                    <a:lstStyle/>
                    <a:p>
                      <a:r>
                        <a:rPr lang="en-GB" sz="1600" dirty="0"/>
                        <a:t>Manager must:</a:t>
                      </a:r>
                    </a:p>
                    <a:p>
                      <a:pPr marL="285750" indent="-285750">
                        <a:buFontTx/>
                        <a:buChar char="-"/>
                      </a:pPr>
                      <a:r>
                        <a:rPr lang="en-GB" sz="1600" dirty="0"/>
                        <a:t>allocate adequate resources to ensure safety</a:t>
                      </a:r>
                    </a:p>
                    <a:p>
                      <a:pPr marL="285750" indent="-285750">
                        <a:buFontTx/>
                        <a:buChar char="-"/>
                      </a:pPr>
                      <a:r>
                        <a:rPr lang="en-GB" sz="1600" dirty="0"/>
                        <a:t>consult with employees in order to make aware of/fix any concern</a:t>
                      </a:r>
                    </a:p>
                    <a:p>
                      <a:pPr marL="285750" indent="-285750">
                        <a:buFontTx/>
                        <a:buChar char="-"/>
                      </a:pPr>
                      <a:r>
                        <a:rPr lang="en-GB" sz="1600" dirty="0"/>
                        <a:t>provide </a:t>
                      </a:r>
                      <a:r>
                        <a:rPr lang="en-GB" sz="1600" u="sng" dirty="0"/>
                        <a:t>information</a:t>
                      </a:r>
                      <a:r>
                        <a:rPr lang="en-GB" sz="1600" dirty="0"/>
                        <a:t>, </a:t>
                      </a:r>
                      <a:r>
                        <a:rPr lang="en-GB" sz="1600" u="sng" dirty="0"/>
                        <a:t>instructions</a:t>
                      </a:r>
                      <a:r>
                        <a:rPr lang="en-GB" sz="1600" u="none" dirty="0"/>
                        <a:t>, </a:t>
                      </a:r>
                      <a:r>
                        <a:rPr lang="en-GB" sz="1600" u="sng" dirty="0"/>
                        <a:t>supervision</a:t>
                      </a:r>
                      <a:r>
                        <a:rPr lang="en-GB" sz="1600" dirty="0"/>
                        <a:t> and </a:t>
                      </a:r>
                      <a:r>
                        <a:rPr lang="en-GB" sz="1600" u="sng" dirty="0"/>
                        <a:t>training</a:t>
                      </a:r>
                      <a:r>
                        <a:rPr lang="en-GB" sz="1600" dirty="0"/>
                        <a:t>.</a:t>
                      </a:r>
                      <a:endParaRPr lang="en-AU" sz="1600" dirty="0"/>
                    </a:p>
                  </a:txBody>
                  <a:tcPr/>
                </a:tc>
                <a:extLst>
                  <a:ext uri="{0D108BD9-81ED-4DB2-BD59-A6C34878D82A}">
                    <a16:rowId xmlns:a16="http://schemas.microsoft.com/office/drawing/2014/main" val="1961606894"/>
                  </a:ext>
                </a:extLst>
              </a:tr>
            </a:tbl>
          </a:graphicData>
        </a:graphic>
      </p:graphicFrame>
    </p:spTree>
    <p:extLst>
      <p:ext uri="{BB962C8B-B14F-4D97-AF65-F5344CB8AC3E}">
        <p14:creationId xmlns:p14="http://schemas.microsoft.com/office/powerpoint/2010/main" val="172204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7DE3B-1A50-4E75-9827-FCB3CF257999}"/>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C2D68A6F-F101-428C-AC6B-CAC1F30AF02F}"/>
              </a:ext>
            </a:extLst>
          </p:cNvPr>
          <p:cNvGraphicFramePr>
            <a:graphicFrameLocks noGrp="1"/>
          </p:cNvGraphicFramePr>
          <p:nvPr>
            <p:ph idx="1"/>
            <p:extLst>
              <p:ext uri="{D42A27DB-BD31-4B8C-83A1-F6EECF244321}">
                <p14:modId xmlns:p14="http://schemas.microsoft.com/office/powerpoint/2010/main" val="1606884726"/>
              </p:ext>
            </p:extLst>
          </p:nvPr>
        </p:nvGraphicFramePr>
        <p:xfrm>
          <a:off x="677863" y="1778000"/>
          <a:ext cx="8710686" cy="4321544"/>
        </p:xfrm>
        <a:graphic>
          <a:graphicData uri="http://schemas.openxmlformats.org/drawingml/2006/table">
            <a:tbl>
              <a:tblPr firstRow="1" bandRow="1">
                <a:tableStyleId>{5C22544A-7EE6-4342-B048-85BDC9FD1C3A}</a:tableStyleId>
              </a:tblPr>
              <a:tblGrid>
                <a:gridCol w="2903562">
                  <a:extLst>
                    <a:ext uri="{9D8B030D-6E8A-4147-A177-3AD203B41FA5}">
                      <a16:colId xmlns:a16="http://schemas.microsoft.com/office/drawing/2014/main" val="2221019363"/>
                    </a:ext>
                  </a:extLst>
                </a:gridCol>
                <a:gridCol w="2903562">
                  <a:extLst>
                    <a:ext uri="{9D8B030D-6E8A-4147-A177-3AD203B41FA5}">
                      <a16:colId xmlns:a16="http://schemas.microsoft.com/office/drawing/2014/main" val="570246456"/>
                    </a:ext>
                  </a:extLst>
                </a:gridCol>
                <a:gridCol w="2903562">
                  <a:extLst>
                    <a:ext uri="{9D8B030D-6E8A-4147-A177-3AD203B41FA5}">
                      <a16:colId xmlns:a16="http://schemas.microsoft.com/office/drawing/2014/main" val="2799429260"/>
                    </a:ext>
                  </a:extLst>
                </a:gridCol>
              </a:tblGrid>
              <a:tr h="474917">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a:t>
                      </a:r>
                      <a:endParaRPr lang="en-AU" dirty="0"/>
                    </a:p>
                  </a:txBody>
                  <a:tcPr/>
                </a:tc>
                <a:extLst>
                  <a:ext uri="{0D108BD9-81ED-4DB2-BD59-A6C34878D82A}">
                    <a16:rowId xmlns:a16="http://schemas.microsoft.com/office/drawing/2014/main" val="3125546927"/>
                  </a:ext>
                </a:extLst>
              </a:tr>
              <a:tr h="3846627">
                <a:tc>
                  <a:txBody>
                    <a:bodyPr/>
                    <a:lstStyle/>
                    <a:p>
                      <a:r>
                        <a:rPr lang="en-GB" sz="1600" dirty="0"/>
                        <a:t>Work Organisation</a:t>
                      </a:r>
                      <a:endParaRPr lang="en-AU" sz="16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600" dirty="0"/>
                        <a:t>workflow issues </a:t>
                      </a:r>
                      <a:r>
                        <a:rPr lang="en-GB" sz="1600" dirty="0" err="1"/>
                        <a:t>ie</a:t>
                      </a:r>
                      <a:r>
                        <a:rPr lang="en-GB" sz="1600" dirty="0"/>
                        <a:t>  bottlenecks, shortcuts, breaches of rules and procedures, errors that are not corrected</a:t>
                      </a:r>
                    </a:p>
                    <a:p>
                      <a:pPr marL="285750" indent="-285750">
                        <a:buFontTx/>
                        <a:buChar char="-"/>
                      </a:pPr>
                      <a:r>
                        <a:rPr lang="en-GB" sz="1600" dirty="0"/>
                        <a:t>unsatisfactory management and supervision of inexperienced staff</a:t>
                      </a:r>
                    </a:p>
                    <a:p>
                      <a:pPr marL="285750" indent="-285750">
                        <a:buFontTx/>
                        <a:buChar char="-"/>
                      </a:pPr>
                      <a:r>
                        <a:rPr lang="en-GB" sz="1600" dirty="0"/>
                        <a:t>lack of planning </a:t>
                      </a:r>
                      <a:r>
                        <a:rPr lang="en-GB" sz="1600" dirty="0" err="1"/>
                        <a:t>ie</a:t>
                      </a:r>
                      <a:r>
                        <a:rPr lang="en-GB" sz="1600" dirty="0"/>
                        <a:t> peak time/excessive work load.</a:t>
                      </a:r>
                      <a:endParaRPr lang="en-AU" sz="1600" dirty="0"/>
                    </a:p>
                  </a:txBody>
                  <a:tcPr/>
                </a:tc>
                <a:tc>
                  <a:txBody>
                    <a:bodyPr/>
                    <a:lstStyle/>
                    <a:p>
                      <a:pPr marL="285750" indent="-285750">
                        <a:buFontTx/>
                        <a:buChar char="-"/>
                      </a:pPr>
                      <a:r>
                        <a:rPr lang="en-GB" sz="1600" b="0" dirty="0"/>
                        <a:t>job redesign</a:t>
                      </a:r>
                    </a:p>
                    <a:p>
                      <a:pPr marL="285750" indent="-285750">
                        <a:buFontTx/>
                        <a:buChar char="-"/>
                      </a:pPr>
                      <a:r>
                        <a:rPr lang="en-GB" sz="1600" b="0" dirty="0"/>
                        <a:t>ensure review and management of workflow at peak times</a:t>
                      </a:r>
                    </a:p>
                    <a:p>
                      <a:pPr marL="285750" indent="-285750">
                        <a:buFontTx/>
                        <a:buChar char="-"/>
                      </a:pPr>
                      <a:r>
                        <a:rPr lang="en-GB" sz="1600" b="0" dirty="0"/>
                        <a:t>reinforcing rules and procedures</a:t>
                      </a:r>
                    </a:p>
                    <a:p>
                      <a:pPr marL="285750" indent="-285750">
                        <a:buFontTx/>
                        <a:buChar char="-"/>
                      </a:pPr>
                      <a:r>
                        <a:rPr lang="en-GB" sz="1600" b="0" dirty="0"/>
                        <a:t>raise matters directly with employees/counsel and give directives to employees as to the area where improvement is required</a:t>
                      </a:r>
                      <a:endParaRPr lang="en-AU" sz="1600" b="0" dirty="0"/>
                    </a:p>
                  </a:txBody>
                  <a:tcPr/>
                </a:tc>
                <a:extLst>
                  <a:ext uri="{0D108BD9-81ED-4DB2-BD59-A6C34878D82A}">
                    <a16:rowId xmlns:a16="http://schemas.microsoft.com/office/drawing/2014/main" val="959217826"/>
                  </a:ext>
                </a:extLst>
              </a:tr>
            </a:tbl>
          </a:graphicData>
        </a:graphic>
      </p:graphicFrame>
    </p:spTree>
    <p:extLst>
      <p:ext uri="{BB962C8B-B14F-4D97-AF65-F5344CB8AC3E}">
        <p14:creationId xmlns:p14="http://schemas.microsoft.com/office/powerpoint/2010/main" val="243256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47B9-7786-4588-B7CC-B6E07E1B91CD}"/>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8B98DB16-EC76-4C9A-AED0-5AA9EF4ECEC4}"/>
              </a:ext>
            </a:extLst>
          </p:cNvPr>
          <p:cNvGraphicFramePr>
            <a:graphicFrameLocks noGrp="1"/>
          </p:cNvGraphicFramePr>
          <p:nvPr>
            <p:ph idx="1"/>
            <p:extLst>
              <p:ext uri="{D42A27DB-BD31-4B8C-83A1-F6EECF244321}">
                <p14:modId xmlns:p14="http://schemas.microsoft.com/office/powerpoint/2010/main" val="4221693955"/>
              </p:ext>
            </p:extLst>
          </p:nvPr>
        </p:nvGraphicFramePr>
        <p:xfrm>
          <a:off x="677864" y="1652588"/>
          <a:ext cx="8596311" cy="460248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1498766367"/>
                    </a:ext>
                  </a:extLst>
                </a:gridCol>
                <a:gridCol w="2865437">
                  <a:extLst>
                    <a:ext uri="{9D8B030D-6E8A-4147-A177-3AD203B41FA5}">
                      <a16:colId xmlns:a16="http://schemas.microsoft.com/office/drawing/2014/main" val="2198612513"/>
                    </a:ext>
                  </a:extLst>
                </a:gridCol>
                <a:gridCol w="2865437">
                  <a:extLst>
                    <a:ext uri="{9D8B030D-6E8A-4147-A177-3AD203B41FA5}">
                      <a16:colId xmlns:a16="http://schemas.microsoft.com/office/drawing/2014/main" val="3547811605"/>
                    </a:ext>
                  </a:extLst>
                </a:gridCol>
              </a:tblGrid>
              <a:tr h="358364">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a:t>
                      </a:r>
                      <a:endParaRPr lang="en-AU" dirty="0"/>
                    </a:p>
                  </a:txBody>
                  <a:tcPr/>
                </a:tc>
                <a:extLst>
                  <a:ext uri="{0D108BD9-81ED-4DB2-BD59-A6C34878D82A}">
                    <a16:rowId xmlns:a16="http://schemas.microsoft.com/office/drawing/2014/main" val="3653447896"/>
                  </a:ext>
                </a:extLst>
              </a:tr>
              <a:tr h="2680369">
                <a:tc>
                  <a:txBody>
                    <a:bodyPr/>
                    <a:lstStyle/>
                    <a:p>
                      <a:r>
                        <a:rPr lang="en-GB" sz="1600" dirty="0"/>
                        <a:t>Employment conditions</a:t>
                      </a:r>
                      <a:endParaRPr lang="en-AU" sz="1600" dirty="0"/>
                    </a:p>
                  </a:txBody>
                  <a:tcPr/>
                </a:tc>
                <a:tc>
                  <a:txBody>
                    <a:bodyPr/>
                    <a:lstStyle/>
                    <a:p>
                      <a:pPr marL="285750" indent="-285750">
                        <a:buFontTx/>
                        <a:buChar char="-"/>
                      </a:pPr>
                      <a:r>
                        <a:rPr lang="en-GB" sz="1600" dirty="0"/>
                        <a:t>excessive workload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600" dirty="0"/>
                        <a:t>Unreasonable expectations from Board on Management</a:t>
                      </a:r>
                    </a:p>
                    <a:p>
                      <a:pPr marL="285750" indent="-285750">
                        <a:buFontTx/>
                        <a:buChar char="-"/>
                      </a:pPr>
                      <a:r>
                        <a:rPr lang="en-GB" sz="1600" dirty="0"/>
                        <a:t>work/life balance issues</a:t>
                      </a:r>
                    </a:p>
                    <a:p>
                      <a:pPr marL="285750" indent="-285750">
                        <a:buFontTx/>
                        <a:buChar char="-"/>
                      </a:pPr>
                      <a:r>
                        <a:rPr lang="en-GB" sz="1600" dirty="0"/>
                        <a:t>job description</a:t>
                      </a:r>
                      <a:r>
                        <a:rPr lang="en-AU" sz="1600" dirty="0"/>
                        <a:t> mismatched with employee’s capacity</a:t>
                      </a:r>
                    </a:p>
                    <a:p>
                      <a:pPr marL="285750" indent="-285750">
                        <a:buFontTx/>
                        <a:buChar char="-"/>
                      </a:pPr>
                      <a:r>
                        <a:rPr lang="en-GB" sz="1600" dirty="0"/>
                        <a:t>in</a:t>
                      </a:r>
                      <a:r>
                        <a:rPr lang="en-AU" sz="1600" dirty="0"/>
                        <a:t>sufficient remuneration, recognition and reward</a:t>
                      </a:r>
                      <a:endParaRPr lang="en-GB" sz="1600" dirty="0"/>
                    </a:p>
                    <a:p>
                      <a:pPr marL="285750" indent="-285750">
                        <a:buFontTx/>
                        <a:buChar char="-"/>
                      </a:pPr>
                      <a:r>
                        <a:rPr lang="en-GB" sz="1600" dirty="0"/>
                        <a:t>no annual leave or sick leave</a:t>
                      </a:r>
                    </a:p>
                    <a:p>
                      <a:pPr marL="285750" indent="-285750">
                        <a:buFontTx/>
                        <a:buChar char="-"/>
                      </a:pPr>
                      <a:r>
                        <a:rPr lang="en-GB" sz="1600" dirty="0"/>
                        <a:t>No control over outcomes/lack of support</a:t>
                      </a:r>
                    </a:p>
                  </a:txBody>
                  <a:tcPr/>
                </a:tc>
                <a:tc>
                  <a:txBody>
                    <a:bodyPr/>
                    <a:lstStyle/>
                    <a:p>
                      <a:pPr marL="285750" indent="-285750">
                        <a:buFontTx/>
                        <a:buChar char="-"/>
                      </a:pPr>
                      <a:r>
                        <a:rPr lang="en-GB" sz="1600" dirty="0"/>
                        <a:t>managers/Boards need to review business/consult to identify these problems</a:t>
                      </a:r>
                    </a:p>
                    <a:p>
                      <a:pPr marL="285750" indent="-285750">
                        <a:buFontTx/>
                        <a:buChar char="-"/>
                      </a:pPr>
                      <a:r>
                        <a:rPr lang="en-GB" sz="1600" dirty="0"/>
                        <a:t>review of business performance to determine whether change in employment conditions warranted- </a:t>
                      </a:r>
                      <a:r>
                        <a:rPr lang="en-GB" sz="1600" dirty="0" err="1"/>
                        <a:t>ie</a:t>
                      </a:r>
                      <a:r>
                        <a:rPr lang="en-GB" sz="1600" dirty="0"/>
                        <a:t>. increase in staff or remuneration</a:t>
                      </a:r>
                    </a:p>
                    <a:p>
                      <a:pPr marL="285750" indent="-285750">
                        <a:buFontTx/>
                        <a:buChar char="-"/>
                      </a:pPr>
                      <a:r>
                        <a:rPr lang="en-GB" sz="1600" dirty="0"/>
                        <a:t>make reasonable adjustments to positions accommodate staff</a:t>
                      </a:r>
                    </a:p>
                    <a:p>
                      <a:pPr marL="285750" indent="-285750">
                        <a:buFontTx/>
                        <a:buChar char="-"/>
                      </a:pPr>
                      <a:r>
                        <a:rPr lang="en-GB" sz="1600" dirty="0"/>
                        <a:t>have policies addressing leave entitlements</a:t>
                      </a:r>
                    </a:p>
                    <a:p>
                      <a:endParaRPr lang="en-AU" sz="1600" dirty="0"/>
                    </a:p>
                  </a:txBody>
                  <a:tcPr/>
                </a:tc>
                <a:extLst>
                  <a:ext uri="{0D108BD9-81ED-4DB2-BD59-A6C34878D82A}">
                    <a16:rowId xmlns:a16="http://schemas.microsoft.com/office/drawing/2014/main" val="919398741"/>
                  </a:ext>
                </a:extLst>
              </a:tr>
            </a:tbl>
          </a:graphicData>
        </a:graphic>
      </p:graphicFrame>
    </p:spTree>
    <p:extLst>
      <p:ext uri="{BB962C8B-B14F-4D97-AF65-F5344CB8AC3E}">
        <p14:creationId xmlns:p14="http://schemas.microsoft.com/office/powerpoint/2010/main" val="229704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EDDA-6AAC-405C-BA4E-DC3EA75DCCA9}"/>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D6B09EEB-93C7-4229-8E6A-4B37B5802AC2}"/>
              </a:ext>
            </a:extLst>
          </p:cNvPr>
          <p:cNvGraphicFramePr>
            <a:graphicFrameLocks noGrp="1"/>
          </p:cNvGraphicFramePr>
          <p:nvPr>
            <p:ph idx="1"/>
            <p:extLst>
              <p:ext uri="{D42A27DB-BD31-4B8C-83A1-F6EECF244321}">
                <p14:modId xmlns:p14="http://schemas.microsoft.com/office/powerpoint/2010/main" val="988867744"/>
              </p:ext>
            </p:extLst>
          </p:nvPr>
        </p:nvGraphicFramePr>
        <p:xfrm>
          <a:off x="677863" y="1930400"/>
          <a:ext cx="8596311" cy="411480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4107841356"/>
                    </a:ext>
                  </a:extLst>
                </a:gridCol>
                <a:gridCol w="2865437">
                  <a:extLst>
                    <a:ext uri="{9D8B030D-6E8A-4147-A177-3AD203B41FA5}">
                      <a16:colId xmlns:a16="http://schemas.microsoft.com/office/drawing/2014/main" val="317112335"/>
                    </a:ext>
                  </a:extLst>
                </a:gridCol>
                <a:gridCol w="2865437">
                  <a:extLst>
                    <a:ext uri="{9D8B030D-6E8A-4147-A177-3AD203B41FA5}">
                      <a16:colId xmlns:a16="http://schemas.microsoft.com/office/drawing/2014/main" val="3891547311"/>
                    </a:ext>
                  </a:extLst>
                </a:gridCol>
              </a:tblGrid>
              <a:tr h="352529">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 </a:t>
                      </a:r>
                      <a:endParaRPr lang="en-AU" dirty="0"/>
                    </a:p>
                  </a:txBody>
                  <a:tcPr/>
                </a:tc>
                <a:extLst>
                  <a:ext uri="{0D108BD9-81ED-4DB2-BD59-A6C34878D82A}">
                    <a16:rowId xmlns:a16="http://schemas.microsoft.com/office/drawing/2014/main" val="2950355847"/>
                  </a:ext>
                </a:extLst>
              </a:tr>
              <a:tr h="3613416">
                <a:tc>
                  <a:txBody>
                    <a:bodyPr/>
                    <a:lstStyle/>
                    <a:p>
                      <a:r>
                        <a:rPr lang="en-GB" sz="1600" dirty="0"/>
                        <a:t>Recruitment/selection issues</a:t>
                      </a:r>
                      <a:endParaRPr lang="en-AU" sz="1600" dirty="0"/>
                    </a:p>
                  </a:txBody>
                  <a:tcPr/>
                </a:tc>
                <a:tc>
                  <a:txBody>
                    <a:bodyPr/>
                    <a:lstStyle/>
                    <a:p>
                      <a:pPr marL="285750" indent="-285750">
                        <a:buFontTx/>
                        <a:buChar char="-"/>
                      </a:pPr>
                      <a:r>
                        <a:rPr lang="en-GB" sz="1600" dirty="0"/>
                        <a:t>mismatch of job and employee</a:t>
                      </a:r>
                    </a:p>
                    <a:p>
                      <a:pPr marL="285750" indent="-285750">
                        <a:buFontTx/>
                        <a:buChar char="-"/>
                      </a:pPr>
                      <a:r>
                        <a:rPr lang="en-GB" sz="1600" dirty="0"/>
                        <a:t>job ‘oversold’ at recruitment/advertising stage</a:t>
                      </a:r>
                    </a:p>
                    <a:p>
                      <a:pPr marL="285750" indent="-285750">
                        <a:buFontTx/>
                        <a:buChar char="-"/>
                      </a:pPr>
                      <a:r>
                        <a:rPr lang="en-GB" sz="1600" dirty="0" err="1"/>
                        <a:t>eg</a:t>
                      </a:r>
                      <a:r>
                        <a:rPr lang="en-GB" sz="1600" dirty="0"/>
                        <a:t>. Misleading title or misrepresenting opportunities for advancement</a:t>
                      </a:r>
                    </a:p>
                    <a:p>
                      <a:pPr marL="285750" indent="-285750">
                        <a:buFontTx/>
                        <a:buChar char="-"/>
                      </a:pPr>
                      <a:r>
                        <a:rPr lang="en-GB" sz="1600" dirty="0"/>
                        <a:t>employee over qualified/bored </a:t>
                      </a:r>
                    </a:p>
                    <a:p>
                      <a:pPr marL="285750" indent="-285750">
                        <a:buFontTx/>
                        <a:buChar char="-"/>
                      </a:pPr>
                      <a:r>
                        <a:rPr lang="en-GB" sz="1600" dirty="0"/>
                        <a:t>employee oversells experience</a:t>
                      </a:r>
                      <a:endParaRPr lang="en-AU" sz="1600" dirty="0"/>
                    </a:p>
                  </a:txBody>
                  <a:tcPr/>
                </a:tc>
                <a:tc>
                  <a:txBody>
                    <a:bodyPr/>
                    <a:lstStyle/>
                    <a:p>
                      <a:pPr marL="285750" indent="-285750">
                        <a:buFontTx/>
                        <a:buChar char="-"/>
                      </a:pPr>
                      <a:r>
                        <a:rPr lang="en-GB" sz="1600" dirty="0"/>
                        <a:t>review of recruitment process and procedures</a:t>
                      </a:r>
                    </a:p>
                    <a:p>
                      <a:pPr marL="285750" indent="-285750">
                        <a:buFontTx/>
                        <a:buChar char="-"/>
                      </a:pPr>
                      <a:r>
                        <a:rPr lang="en-GB" sz="1600" dirty="0"/>
                        <a:t>need induction </a:t>
                      </a:r>
                    </a:p>
                    <a:p>
                      <a:pPr marL="285750" indent="-285750">
                        <a:buFontTx/>
                        <a:buChar char="-"/>
                      </a:pPr>
                      <a:r>
                        <a:rPr lang="en-GB" sz="1600" dirty="0"/>
                        <a:t>training/retraining staff with recruitment</a:t>
                      </a:r>
                    </a:p>
                    <a:p>
                      <a:pPr marL="285750" indent="-285750">
                        <a:buFontTx/>
                        <a:buChar char="-"/>
                      </a:pPr>
                      <a:r>
                        <a:rPr lang="en-GB" sz="1600" dirty="0"/>
                        <a:t>obtain new provider</a:t>
                      </a:r>
                    </a:p>
                    <a:p>
                      <a:pPr marL="285750" indent="-285750">
                        <a:buFontTx/>
                        <a:buChar char="-"/>
                      </a:pPr>
                      <a:r>
                        <a:rPr lang="en-GB" sz="1600" dirty="0"/>
                        <a:t>look at possible transfer/career progression</a:t>
                      </a:r>
                    </a:p>
                    <a:p>
                      <a:pPr marL="285750" indent="-285750">
                        <a:buFontTx/>
                        <a:buChar char="-"/>
                      </a:pPr>
                      <a:r>
                        <a:rPr lang="en-GB" sz="1600" dirty="0"/>
                        <a:t>training</a:t>
                      </a:r>
                    </a:p>
                    <a:p>
                      <a:pPr marL="285750" indent="-285750">
                        <a:buFontTx/>
                        <a:buChar char="-"/>
                      </a:pPr>
                      <a:r>
                        <a:rPr lang="en-GB" sz="1600" dirty="0"/>
                        <a:t>job re design</a:t>
                      </a:r>
                    </a:p>
                    <a:p>
                      <a:pPr marL="285750" indent="-285750">
                        <a:buFontTx/>
                        <a:buChar char="-"/>
                      </a:pPr>
                      <a:r>
                        <a:rPr lang="en-GB" sz="1600" dirty="0"/>
                        <a:t>alternative of performance management</a:t>
                      </a:r>
                    </a:p>
                    <a:p>
                      <a:pPr marL="285750" indent="-285750">
                        <a:buFontTx/>
                        <a:buChar char="-"/>
                      </a:pPr>
                      <a:endParaRPr lang="en-AU" sz="1600" dirty="0"/>
                    </a:p>
                  </a:txBody>
                  <a:tcPr/>
                </a:tc>
                <a:extLst>
                  <a:ext uri="{0D108BD9-81ED-4DB2-BD59-A6C34878D82A}">
                    <a16:rowId xmlns:a16="http://schemas.microsoft.com/office/drawing/2014/main" val="2534195201"/>
                  </a:ext>
                </a:extLst>
              </a:tr>
            </a:tbl>
          </a:graphicData>
        </a:graphic>
      </p:graphicFrame>
    </p:spTree>
    <p:extLst>
      <p:ext uri="{BB962C8B-B14F-4D97-AF65-F5344CB8AC3E}">
        <p14:creationId xmlns:p14="http://schemas.microsoft.com/office/powerpoint/2010/main" val="301914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AEA3-7CE0-4469-BEB3-8BC279813FBB}"/>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77A717F4-E2CB-4670-9148-ACC14B822E59}"/>
              </a:ext>
            </a:extLst>
          </p:cNvPr>
          <p:cNvGraphicFramePr>
            <a:graphicFrameLocks noGrp="1"/>
          </p:cNvGraphicFramePr>
          <p:nvPr>
            <p:ph idx="1"/>
            <p:extLst>
              <p:ext uri="{D42A27DB-BD31-4B8C-83A1-F6EECF244321}">
                <p14:modId xmlns:p14="http://schemas.microsoft.com/office/powerpoint/2010/main" val="1876866388"/>
              </p:ext>
            </p:extLst>
          </p:nvPr>
        </p:nvGraphicFramePr>
        <p:xfrm>
          <a:off x="677863" y="2160588"/>
          <a:ext cx="8596311" cy="314452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622274012"/>
                    </a:ext>
                  </a:extLst>
                </a:gridCol>
                <a:gridCol w="2865437">
                  <a:extLst>
                    <a:ext uri="{9D8B030D-6E8A-4147-A177-3AD203B41FA5}">
                      <a16:colId xmlns:a16="http://schemas.microsoft.com/office/drawing/2014/main" val="3284905715"/>
                    </a:ext>
                  </a:extLst>
                </a:gridCol>
                <a:gridCol w="2865437">
                  <a:extLst>
                    <a:ext uri="{9D8B030D-6E8A-4147-A177-3AD203B41FA5}">
                      <a16:colId xmlns:a16="http://schemas.microsoft.com/office/drawing/2014/main" val="3713768078"/>
                    </a:ext>
                  </a:extLst>
                </a:gridCol>
              </a:tblGrid>
              <a:tr h="370840">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a:t>
                      </a:r>
                      <a:endParaRPr lang="en-AU" dirty="0"/>
                    </a:p>
                  </a:txBody>
                  <a:tcPr/>
                </a:tc>
                <a:extLst>
                  <a:ext uri="{0D108BD9-81ED-4DB2-BD59-A6C34878D82A}">
                    <a16:rowId xmlns:a16="http://schemas.microsoft.com/office/drawing/2014/main" val="1386679626"/>
                  </a:ext>
                </a:extLst>
              </a:tr>
              <a:tr h="370840">
                <a:tc>
                  <a:txBody>
                    <a:bodyPr/>
                    <a:lstStyle/>
                    <a:p>
                      <a:r>
                        <a:rPr lang="en-GB" sz="1600" dirty="0"/>
                        <a:t>Promotion</a:t>
                      </a:r>
                      <a:endParaRPr lang="en-AU" sz="1600" dirty="0"/>
                    </a:p>
                  </a:txBody>
                  <a:tcPr/>
                </a:tc>
                <a:tc>
                  <a:txBody>
                    <a:bodyPr/>
                    <a:lstStyle/>
                    <a:p>
                      <a:pPr marL="285750" indent="-285750">
                        <a:buFontTx/>
                        <a:buChar char="-"/>
                      </a:pPr>
                      <a:r>
                        <a:rPr lang="en-GB" sz="1600" dirty="0"/>
                        <a:t>employee promoted beyond his/her ability/too soon</a:t>
                      </a:r>
                    </a:p>
                    <a:p>
                      <a:pPr marL="285750" indent="-285750">
                        <a:buFontTx/>
                        <a:buChar char="-"/>
                      </a:pPr>
                      <a:r>
                        <a:rPr lang="en-GB" sz="1600" dirty="0"/>
                        <a:t>promoted into an unwanted or unsuitable role </a:t>
                      </a:r>
                      <a:r>
                        <a:rPr lang="en-GB" sz="1600" dirty="0" err="1"/>
                        <a:t>ie</a:t>
                      </a:r>
                      <a:r>
                        <a:rPr lang="en-GB" sz="1600" dirty="0"/>
                        <a:t> has finance skills but no people skills</a:t>
                      </a:r>
                      <a:endParaRPr lang="en-AU" sz="1600" dirty="0"/>
                    </a:p>
                  </a:txBody>
                  <a:tcPr/>
                </a:tc>
                <a:tc>
                  <a:txBody>
                    <a:bodyPr/>
                    <a:lstStyle/>
                    <a:p>
                      <a:pPr marL="285750" indent="-285750">
                        <a:buFontTx/>
                        <a:buChar char="-"/>
                      </a:pPr>
                      <a:r>
                        <a:rPr lang="en-GB" sz="1600" dirty="0"/>
                        <a:t>managers should be proactive in performance management</a:t>
                      </a:r>
                    </a:p>
                    <a:p>
                      <a:pPr marL="285750" indent="-285750">
                        <a:buFontTx/>
                        <a:buChar char="-"/>
                      </a:pPr>
                      <a:r>
                        <a:rPr lang="en-GB" sz="1600" dirty="0"/>
                        <a:t>provide support and resources/mentoring to avoid or overcome problem</a:t>
                      </a:r>
                    </a:p>
                    <a:p>
                      <a:pPr marL="285750" indent="-285750">
                        <a:buFontTx/>
                        <a:buChar char="-"/>
                      </a:pPr>
                      <a:r>
                        <a:rPr lang="en-GB" sz="1600" dirty="0"/>
                        <a:t>conduct annual review/set goals for following year</a:t>
                      </a:r>
                    </a:p>
                    <a:p>
                      <a:pPr marL="285750" indent="-285750">
                        <a:buFontTx/>
                        <a:buChar char="-"/>
                      </a:pPr>
                      <a:r>
                        <a:rPr lang="en-GB" sz="1600" dirty="0"/>
                        <a:t>reward performance</a:t>
                      </a:r>
                      <a:endParaRPr lang="en-AU" sz="1600" dirty="0"/>
                    </a:p>
                  </a:txBody>
                  <a:tcPr/>
                </a:tc>
                <a:extLst>
                  <a:ext uri="{0D108BD9-81ED-4DB2-BD59-A6C34878D82A}">
                    <a16:rowId xmlns:a16="http://schemas.microsoft.com/office/drawing/2014/main" val="2756355073"/>
                  </a:ext>
                </a:extLst>
              </a:tr>
            </a:tbl>
          </a:graphicData>
        </a:graphic>
      </p:graphicFrame>
    </p:spTree>
    <p:extLst>
      <p:ext uri="{BB962C8B-B14F-4D97-AF65-F5344CB8AC3E}">
        <p14:creationId xmlns:p14="http://schemas.microsoft.com/office/powerpoint/2010/main" val="291660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6273-2ABB-48E1-95CE-C2CDF3913B6D}"/>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722910D8-63AD-45D3-9256-B74DFB3A9007}"/>
              </a:ext>
            </a:extLst>
          </p:cNvPr>
          <p:cNvGraphicFramePr>
            <a:graphicFrameLocks noGrp="1"/>
          </p:cNvGraphicFramePr>
          <p:nvPr>
            <p:ph idx="1"/>
            <p:extLst>
              <p:ext uri="{D42A27DB-BD31-4B8C-83A1-F6EECF244321}">
                <p14:modId xmlns:p14="http://schemas.microsoft.com/office/powerpoint/2010/main" val="3746363597"/>
              </p:ext>
            </p:extLst>
          </p:nvPr>
        </p:nvGraphicFramePr>
        <p:xfrm>
          <a:off x="677863" y="2160588"/>
          <a:ext cx="8596311" cy="314452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1403894876"/>
                    </a:ext>
                  </a:extLst>
                </a:gridCol>
                <a:gridCol w="2865437">
                  <a:extLst>
                    <a:ext uri="{9D8B030D-6E8A-4147-A177-3AD203B41FA5}">
                      <a16:colId xmlns:a16="http://schemas.microsoft.com/office/drawing/2014/main" val="4165476751"/>
                    </a:ext>
                  </a:extLst>
                </a:gridCol>
                <a:gridCol w="2865437">
                  <a:extLst>
                    <a:ext uri="{9D8B030D-6E8A-4147-A177-3AD203B41FA5}">
                      <a16:colId xmlns:a16="http://schemas.microsoft.com/office/drawing/2014/main" val="3851512827"/>
                    </a:ext>
                  </a:extLst>
                </a:gridCol>
              </a:tblGrid>
              <a:tr h="370840">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a:t>
                      </a:r>
                      <a:endParaRPr lang="en-AU" dirty="0"/>
                    </a:p>
                  </a:txBody>
                  <a:tcPr/>
                </a:tc>
                <a:extLst>
                  <a:ext uri="{0D108BD9-81ED-4DB2-BD59-A6C34878D82A}">
                    <a16:rowId xmlns:a16="http://schemas.microsoft.com/office/drawing/2014/main" val="3992584210"/>
                  </a:ext>
                </a:extLst>
              </a:tr>
              <a:tr h="370840">
                <a:tc>
                  <a:txBody>
                    <a:bodyPr/>
                    <a:lstStyle/>
                    <a:p>
                      <a:r>
                        <a:rPr lang="en-GB" sz="1600" dirty="0"/>
                        <a:t>Job role/communication from management</a:t>
                      </a:r>
                      <a:endParaRPr lang="en-AU" sz="1600" dirty="0"/>
                    </a:p>
                  </a:txBody>
                  <a:tcPr/>
                </a:tc>
                <a:tc>
                  <a:txBody>
                    <a:bodyPr/>
                    <a:lstStyle/>
                    <a:p>
                      <a:pPr marL="285750" indent="-285750">
                        <a:buFontTx/>
                        <a:buChar char="-"/>
                      </a:pPr>
                      <a:r>
                        <a:rPr lang="en-GB" sz="1600" dirty="0"/>
                        <a:t>job role may be unclear/lack of clarity</a:t>
                      </a:r>
                    </a:p>
                    <a:p>
                      <a:pPr marL="285750" indent="-285750">
                        <a:buFontTx/>
                        <a:buChar char="-"/>
                      </a:pPr>
                      <a:r>
                        <a:rPr lang="en-GB" sz="1600" dirty="0"/>
                        <a:t>conflict over who has responsibility</a:t>
                      </a:r>
                    </a:p>
                    <a:p>
                      <a:pPr marL="285750" indent="-285750">
                        <a:buFontTx/>
                        <a:buChar char="-"/>
                      </a:pPr>
                      <a:r>
                        <a:rPr lang="en-GB" sz="1600" dirty="0"/>
                        <a:t>issue with communication style</a:t>
                      </a:r>
                    </a:p>
                    <a:p>
                      <a:pPr marL="285750" indent="-285750">
                        <a:buFontTx/>
                        <a:buChar char="-"/>
                      </a:pPr>
                      <a:r>
                        <a:rPr lang="en-GB" sz="1600" dirty="0"/>
                        <a:t>job tasks not properly communicated</a:t>
                      </a:r>
                      <a:endParaRPr lang="en-AU" sz="1600" dirty="0"/>
                    </a:p>
                  </a:txBody>
                  <a:tcPr/>
                </a:tc>
                <a:tc>
                  <a:txBody>
                    <a:bodyPr/>
                    <a:lstStyle/>
                    <a:p>
                      <a:pPr marL="285750" indent="-285750">
                        <a:buFontTx/>
                        <a:buChar char="-"/>
                      </a:pPr>
                      <a:r>
                        <a:rPr lang="en-GB" sz="1600" dirty="0"/>
                        <a:t>job description- responsibilities needs to be clearly set out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600" dirty="0"/>
                        <a:t>consider whether your communication style is appropriate for nature of workforce</a:t>
                      </a:r>
                    </a:p>
                    <a:p>
                      <a:pPr marL="285750" indent="-285750">
                        <a:buFontTx/>
                        <a:buChar char="-"/>
                      </a:pPr>
                      <a:r>
                        <a:rPr lang="en-GB" sz="1600" dirty="0"/>
                        <a:t>need to afford fairness in resolution of conflict/organisational justice</a:t>
                      </a:r>
                      <a:endParaRPr lang="en-AU" sz="1600" dirty="0"/>
                    </a:p>
                  </a:txBody>
                  <a:tcPr/>
                </a:tc>
                <a:extLst>
                  <a:ext uri="{0D108BD9-81ED-4DB2-BD59-A6C34878D82A}">
                    <a16:rowId xmlns:a16="http://schemas.microsoft.com/office/drawing/2014/main" val="747321917"/>
                  </a:ext>
                </a:extLst>
              </a:tr>
            </a:tbl>
          </a:graphicData>
        </a:graphic>
      </p:graphicFrame>
    </p:spTree>
    <p:extLst>
      <p:ext uri="{BB962C8B-B14F-4D97-AF65-F5344CB8AC3E}">
        <p14:creationId xmlns:p14="http://schemas.microsoft.com/office/powerpoint/2010/main" val="128796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CB3A-35DC-41A9-87EF-AE3D7ACACE61}"/>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958902B6-099D-4D18-82F8-69B9341DF196}"/>
              </a:ext>
            </a:extLst>
          </p:cNvPr>
          <p:cNvGraphicFramePr>
            <a:graphicFrameLocks noGrp="1"/>
          </p:cNvGraphicFramePr>
          <p:nvPr>
            <p:ph idx="1"/>
            <p:extLst>
              <p:ext uri="{D42A27DB-BD31-4B8C-83A1-F6EECF244321}">
                <p14:modId xmlns:p14="http://schemas.microsoft.com/office/powerpoint/2010/main" val="716662060"/>
              </p:ext>
            </p:extLst>
          </p:nvPr>
        </p:nvGraphicFramePr>
        <p:xfrm>
          <a:off x="677864" y="1627188"/>
          <a:ext cx="8596311" cy="460756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472165752"/>
                    </a:ext>
                  </a:extLst>
                </a:gridCol>
                <a:gridCol w="2865437">
                  <a:extLst>
                    <a:ext uri="{9D8B030D-6E8A-4147-A177-3AD203B41FA5}">
                      <a16:colId xmlns:a16="http://schemas.microsoft.com/office/drawing/2014/main" val="2723329987"/>
                    </a:ext>
                  </a:extLst>
                </a:gridCol>
                <a:gridCol w="2865437">
                  <a:extLst>
                    <a:ext uri="{9D8B030D-6E8A-4147-A177-3AD203B41FA5}">
                      <a16:colId xmlns:a16="http://schemas.microsoft.com/office/drawing/2014/main" val="3819305086"/>
                    </a:ext>
                  </a:extLst>
                </a:gridCol>
              </a:tblGrid>
              <a:tr h="370840">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a:t>
                      </a:r>
                      <a:endParaRPr lang="en-AU" dirty="0"/>
                    </a:p>
                  </a:txBody>
                  <a:tcPr/>
                </a:tc>
                <a:extLst>
                  <a:ext uri="{0D108BD9-81ED-4DB2-BD59-A6C34878D82A}">
                    <a16:rowId xmlns:a16="http://schemas.microsoft.com/office/drawing/2014/main" val="1347227113"/>
                  </a:ext>
                </a:extLst>
              </a:tr>
              <a:tr h="370840">
                <a:tc>
                  <a:txBody>
                    <a:bodyPr/>
                    <a:lstStyle/>
                    <a:p>
                      <a:r>
                        <a:rPr lang="en-GB" sz="1600" dirty="0"/>
                        <a:t>External factors/outside work pressures</a:t>
                      </a:r>
                      <a:endParaRPr lang="en-AU" sz="1600" dirty="0"/>
                    </a:p>
                  </a:txBody>
                  <a:tcPr/>
                </a:tc>
                <a:tc>
                  <a:txBody>
                    <a:bodyPr/>
                    <a:lstStyle/>
                    <a:p>
                      <a:pPr marL="285750" indent="-285750">
                        <a:buFontTx/>
                        <a:buChar char="-"/>
                      </a:pPr>
                      <a:r>
                        <a:rPr lang="en-GB" sz="1600" dirty="0"/>
                        <a:t>performance deteriorates after having been satisfactory</a:t>
                      </a:r>
                    </a:p>
                    <a:p>
                      <a:pPr marL="285750" indent="-285750">
                        <a:buFontTx/>
                        <a:buChar char="-"/>
                      </a:pPr>
                      <a:r>
                        <a:rPr lang="en-GB" sz="1600" dirty="0"/>
                        <a:t>behavioural and conduct problems arising</a:t>
                      </a:r>
                      <a:endParaRPr lang="en-AU" sz="1600" dirty="0"/>
                    </a:p>
                  </a:txBody>
                  <a:tcPr/>
                </a:tc>
                <a:tc>
                  <a:txBody>
                    <a:bodyPr/>
                    <a:lstStyle/>
                    <a:p>
                      <a:pPr marL="285750" indent="-285750">
                        <a:buFontTx/>
                        <a:buChar char="-"/>
                      </a:pPr>
                      <a:r>
                        <a:rPr lang="en-GB" sz="1600" dirty="0"/>
                        <a:t>managers must distinguish between external factors v’s organisational causes</a:t>
                      </a:r>
                    </a:p>
                    <a:p>
                      <a:pPr marL="285750" indent="-285750">
                        <a:buFontTx/>
                        <a:buChar char="-"/>
                      </a:pPr>
                      <a:r>
                        <a:rPr lang="en-GB" sz="1600" dirty="0"/>
                        <a:t>if later, management must take immediate steps to resolve</a:t>
                      </a:r>
                    </a:p>
                    <a:p>
                      <a:pPr marL="285750" indent="-285750">
                        <a:buFontTx/>
                        <a:buChar char="-"/>
                      </a:pPr>
                      <a:r>
                        <a:rPr lang="en-GB" sz="1600" dirty="0"/>
                        <a:t>if former, management should attempt to arrange employee counselling /assistance in order to assist </a:t>
                      </a:r>
                    </a:p>
                    <a:p>
                      <a:pPr marL="285750" indent="-285750">
                        <a:buFontTx/>
                        <a:buChar char="-"/>
                      </a:pPr>
                      <a:r>
                        <a:rPr lang="en-GB" sz="1600" dirty="0"/>
                        <a:t>takes steps to mitigate against claims of work related stress/inaction/unreasonableness)</a:t>
                      </a:r>
                      <a:endParaRPr lang="en-AU" sz="1600" dirty="0"/>
                    </a:p>
                  </a:txBody>
                  <a:tcPr/>
                </a:tc>
                <a:extLst>
                  <a:ext uri="{0D108BD9-81ED-4DB2-BD59-A6C34878D82A}">
                    <a16:rowId xmlns:a16="http://schemas.microsoft.com/office/drawing/2014/main" val="1834967411"/>
                  </a:ext>
                </a:extLst>
              </a:tr>
            </a:tbl>
          </a:graphicData>
        </a:graphic>
      </p:graphicFrame>
    </p:spTree>
    <p:extLst>
      <p:ext uri="{BB962C8B-B14F-4D97-AF65-F5344CB8AC3E}">
        <p14:creationId xmlns:p14="http://schemas.microsoft.com/office/powerpoint/2010/main" val="370416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41A-FBF9-4970-AC1B-1FC862F0C05F}"/>
              </a:ext>
            </a:extLst>
          </p:cNvPr>
          <p:cNvSpPr>
            <a:spLocks noGrp="1"/>
          </p:cNvSpPr>
          <p:nvPr>
            <p:ph type="title"/>
          </p:nvPr>
        </p:nvSpPr>
        <p:spPr/>
        <p:txBody>
          <a:bodyPr>
            <a:normAutofit/>
          </a:bodyPr>
          <a:lstStyle/>
          <a:p>
            <a:r>
              <a:rPr lang="en-GB" sz="3200" dirty="0"/>
              <a:t>Causes of Stress and Strategies to eliminate or control</a:t>
            </a:r>
            <a:endParaRPr lang="en-AU" sz="3200" dirty="0"/>
          </a:p>
        </p:txBody>
      </p:sp>
      <p:graphicFrame>
        <p:nvGraphicFramePr>
          <p:cNvPr id="4" name="Content Placeholder 3">
            <a:extLst>
              <a:ext uri="{FF2B5EF4-FFF2-40B4-BE49-F238E27FC236}">
                <a16:creationId xmlns:a16="http://schemas.microsoft.com/office/drawing/2014/main" id="{4AB1122D-8BC4-4271-9C56-FC25988F68E1}"/>
              </a:ext>
            </a:extLst>
          </p:cNvPr>
          <p:cNvGraphicFramePr>
            <a:graphicFrameLocks noGrp="1"/>
          </p:cNvGraphicFramePr>
          <p:nvPr>
            <p:ph idx="1"/>
            <p:extLst>
              <p:ext uri="{D42A27DB-BD31-4B8C-83A1-F6EECF244321}">
                <p14:modId xmlns:p14="http://schemas.microsoft.com/office/powerpoint/2010/main" val="3233487045"/>
              </p:ext>
            </p:extLst>
          </p:nvPr>
        </p:nvGraphicFramePr>
        <p:xfrm>
          <a:off x="799447" y="2160588"/>
          <a:ext cx="8474727" cy="3144520"/>
        </p:xfrm>
        <a:graphic>
          <a:graphicData uri="http://schemas.openxmlformats.org/drawingml/2006/table">
            <a:tbl>
              <a:tblPr firstRow="1" bandRow="1">
                <a:tableStyleId>{5C22544A-7EE6-4342-B048-85BDC9FD1C3A}</a:tableStyleId>
              </a:tblPr>
              <a:tblGrid>
                <a:gridCol w="2743853">
                  <a:extLst>
                    <a:ext uri="{9D8B030D-6E8A-4147-A177-3AD203B41FA5}">
                      <a16:colId xmlns:a16="http://schemas.microsoft.com/office/drawing/2014/main" val="2182900913"/>
                    </a:ext>
                  </a:extLst>
                </a:gridCol>
                <a:gridCol w="2865437">
                  <a:extLst>
                    <a:ext uri="{9D8B030D-6E8A-4147-A177-3AD203B41FA5}">
                      <a16:colId xmlns:a16="http://schemas.microsoft.com/office/drawing/2014/main" val="3168419910"/>
                    </a:ext>
                  </a:extLst>
                </a:gridCol>
                <a:gridCol w="2865437">
                  <a:extLst>
                    <a:ext uri="{9D8B030D-6E8A-4147-A177-3AD203B41FA5}">
                      <a16:colId xmlns:a16="http://schemas.microsoft.com/office/drawing/2014/main" val="97607442"/>
                    </a:ext>
                  </a:extLst>
                </a:gridCol>
              </a:tblGrid>
              <a:tr h="370840">
                <a:tc>
                  <a:txBody>
                    <a:bodyPr/>
                    <a:lstStyle/>
                    <a:p>
                      <a:pPr algn="ctr"/>
                      <a:r>
                        <a:rPr lang="en-GB" dirty="0"/>
                        <a:t>Element</a:t>
                      </a:r>
                      <a:endParaRPr lang="en-AU" dirty="0"/>
                    </a:p>
                  </a:txBody>
                  <a:tcPr/>
                </a:tc>
                <a:tc>
                  <a:txBody>
                    <a:bodyPr/>
                    <a:lstStyle/>
                    <a:p>
                      <a:pPr algn="ctr"/>
                      <a:r>
                        <a:rPr lang="en-GB" dirty="0"/>
                        <a:t>Problem</a:t>
                      </a:r>
                      <a:endParaRPr lang="en-AU" dirty="0"/>
                    </a:p>
                  </a:txBody>
                  <a:tcPr/>
                </a:tc>
                <a:tc>
                  <a:txBody>
                    <a:bodyPr/>
                    <a:lstStyle/>
                    <a:p>
                      <a:pPr algn="ctr"/>
                      <a:r>
                        <a:rPr lang="en-GB" dirty="0"/>
                        <a:t>Strategy</a:t>
                      </a:r>
                      <a:endParaRPr lang="en-AU" dirty="0"/>
                    </a:p>
                  </a:txBody>
                  <a:tcPr/>
                </a:tc>
                <a:extLst>
                  <a:ext uri="{0D108BD9-81ED-4DB2-BD59-A6C34878D82A}">
                    <a16:rowId xmlns:a16="http://schemas.microsoft.com/office/drawing/2014/main" val="1598110227"/>
                  </a:ext>
                </a:extLst>
              </a:tr>
              <a:tr h="370840">
                <a:tc>
                  <a:txBody>
                    <a:bodyPr/>
                    <a:lstStyle/>
                    <a:p>
                      <a:r>
                        <a:rPr lang="en-GB" sz="1600" dirty="0"/>
                        <a:t>Work Group/peer group problems</a:t>
                      </a:r>
                      <a:endParaRPr lang="en-AU" sz="1600" dirty="0"/>
                    </a:p>
                  </a:txBody>
                  <a:tcPr/>
                </a:tc>
                <a:tc>
                  <a:txBody>
                    <a:bodyPr/>
                    <a:lstStyle/>
                    <a:p>
                      <a:pPr marL="285750" indent="-285750">
                        <a:buFontTx/>
                        <a:buChar char="-"/>
                      </a:pPr>
                      <a:r>
                        <a:rPr lang="en-GB" sz="1600" dirty="0"/>
                        <a:t>personality clashes</a:t>
                      </a:r>
                    </a:p>
                    <a:p>
                      <a:pPr marL="285750" indent="-285750">
                        <a:buFontTx/>
                        <a:buChar char="-"/>
                      </a:pPr>
                      <a:r>
                        <a:rPr lang="en-GB" sz="1600" dirty="0"/>
                        <a:t>harassment/bullying </a:t>
                      </a:r>
                    </a:p>
                    <a:p>
                      <a:pPr marL="285750" indent="-285750">
                        <a:buFontTx/>
                        <a:buChar char="-"/>
                      </a:pPr>
                      <a:r>
                        <a:rPr lang="en-GB" sz="1600" dirty="0"/>
                        <a:t>conflict between job requirements and cultural values</a:t>
                      </a:r>
                    </a:p>
                    <a:p>
                      <a:pPr marL="285750" indent="-285750">
                        <a:buFontTx/>
                        <a:buChar char="-"/>
                      </a:pPr>
                      <a:r>
                        <a:rPr lang="en-GB" sz="1600" dirty="0"/>
                        <a:t>work hoarding</a:t>
                      </a:r>
                    </a:p>
                    <a:p>
                      <a:pPr marL="285750" indent="-285750">
                        <a:buFontTx/>
                        <a:buChar char="-"/>
                      </a:pPr>
                      <a:r>
                        <a:rPr lang="en-GB" sz="1600" dirty="0"/>
                        <a:t>poor management of staff</a:t>
                      </a:r>
                    </a:p>
                    <a:p>
                      <a:pPr marL="285750" indent="-285750">
                        <a:buFontTx/>
                        <a:buChar char="-"/>
                      </a:pPr>
                      <a:r>
                        <a:rPr lang="en-GB" sz="1600" dirty="0"/>
                        <a:t>wide variety of problems both individual and group related</a:t>
                      </a:r>
                      <a:endParaRPr lang="en-AU" sz="1600" dirty="0"/>
                    </a:p>
                  </a:txBody>
                  <a:tcPr/>
                </a:tc>
                <a:tc>
                  <a:txBody>
                    <a:bodyPr/>
                    <a:lstStyle/>
                    <a:p>
                      <a:pPr marL="285750" indent="-285750">
                        <a:buFontTx/>
                        <a:buChar char="-"/>
                      </a:pPr>
                      <a:r>
                        <a:rPr lang="en-GB" sz="1600" dirty="0"/>
                        <a:t>managers should identify the problems and formulate the appropriate solution in consultation with HR</a:t>
                      </a:r>
                    </a:p>
                    <a:p>
                      <a:pPr marL="285750" indent="-285750">
                        <a:buFontTx/>
                        <a:buChar char="-"/>
                      </a:pPr>
                      <a:r>
                        <a:rPr lang="en-GB" sz="1600" dirty="0"/>
                        <a:t>arrange transfers</a:t>
                      </a:r>
                    </a:p>
                    <a:p>
                      <a:pPr marL="285750" indent="-285750">
                        <a:buFontTx/>
                        <a:buChar char="-"/>
                      </a:pPr>
                      <a:r>
                        <a:rPr lang="en-GB" sz="1600" dirty="0"/>
                        <a:t>redesign jobs</a:t>
                      </a:r>
                    </a:p>
                    <a:p>
                      <a:pPr marL="285750" indent="-285750">
                        <a:buFontTx/>
                        <a:buChar char="-"/>
                      </a:pPr>
                      <a:r>
                        <a:rPr lang="en-GB" sz="1600" dirty="0"/>
                        <a:t>counselling</a:t>
                      </a:r>
                    </a:p>
                    <a:p>
                      <a:pPr marL="285750" indent="-285750">
                        <a:buFontTx/>
                        <a:buChar char="-"/>
                      </a:pPr>
                      <a:r>
                        <a:rPr lang="en-GB" sz="1600" dirty="0"/>
                        <a:t>team building</a:t>
                      </a:r>
                    </a:p>
                    <a:p>
                      <a:pPr marL="285750" indent="-285750">
                        <a:buFontTx/>
                        <a:buChar char="-"/>
                      </a:pPr>
                      <a:r>
                        <a:rPr lang="en-GB" sz="1600" dirty="0"/>
                        <a:t>independent mediation</a:t>
                      </a:r>
                    </a:p>
                    <a:p>
                      <a:pPr marL="285750" indent="-285750">
                        <a:buFontTx/>
                        <a:buChar char="-"/>
                      </a:pPr>
                      <a:r>
                        <a:rPr lang="en-GB" sz="1600" dirty="0"/>
                        <a:t>afford fairness</a:t>
                      </a:r>
                      <a:endParaRPr lang="en-AU" sz="1600" dirty="0"/>
                    </a:p>
                  </a:txBody>
                  <a:tcPr/>
                </a:tc>
                <a:extLst>
                  <a:ext uri="{0D108BD9-81ED-4DB2-BD59-A6C34878D82A}">
                    <a16:rowId xmlns:a16="http://schemas.microsoft.com/office/drawing/2014/main" val="2006124690"/>
                  </a:ext>
                </a:extLst>
              </a:tr>
            </a:tbl>
          </a:graphicData>
        </a:graphic>
      </p:graphicFrame>
    </p:spTree>
    <p:extLst>
      <p:ext uri="{BB962C8B-B14F-4D97-AF65-F5344CB8AC3E}">
        <p14:creationId xmlns:p14="http://schemas.microsoft.com/office/powerpoint/2010/main" val="360678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8F85-6950-47E8-B01E-A16E516AE67B}"/>
              </a:ext>
            </a:extLst>
          </p:cNvPr>
          <p:cNvSpPr>
            <a:spLocks noGrp="1"/>
          </p:cNvSpPr>
          <p:nvPr>
            <p:ph type="title"/>
          </p:nvPr>
        </p:nvSpPr>
        <p:spPr/>
        <p:txBody>
          <a:bodyPr/>
          <a:lstStyle/>
          <a:p>
            <a:r>
              <a:rPr lang="en-AU" dirty="0"/>
              <a:t>Case Study</a:t>
            </a:r>
          </a:p>
        </p:txBody>
      </p:sp>
      <p:sp>
        <p:nvSpPr>
          <p:cNvPr id="3" name="Content Placeholder 2">
            <a:extLst>
              <a:ext uri="{FF2B5EF4-FFF2-40B4-BE49-F238E27FC236}">
                <a16:creationId xmlns:a16="http://schemas.microsoft.com/office/drawing/2014/main" id="{AE34F5F5-B539-4D53-80F0-0409FAFFD590}"/>
              </a:ext>
            </a:extLst>
          </p:cNvPr>
          <p:cNvSpPr>
            <a:spLocks noGrp="1"/>
          </p:cNvSpPr>
          <p:nvPr>
            <p:ph idx="1"/>
          </p:nvPr>
        </p:nvSpPr>
        <p:spPr>
          <a:xfrm>
            <a:off x="677863" y="1269999"/>
            <a:ext cx="8677152" cy="4919785"/>
          </a:xfrm>
        </p:spPr>
        <p:txBody>
          <a:bodyPr/>
          <a:lstStyle/>
          <a:p>
            <a:r>
              <a:rPr lang="en-AU" sz="1200" b="0" dirty="0"/>
              <a:t>Dominos driver claims psychological injury after missing out on $15,000 employee of the year award</a:t>
            </a:r>
          </a:p>
          <a:p>
            <a:r>
              <a:rPr lang="en-AU" sz="1200" b="0" dirty="0"/>
              <a:t>Employee claims she was 'psychologically injured' after losing the pizza-chain’s 2016 Delivery Driver of the Year competition.</a:t>
            </a:r>
          </a:p>
          <a:p>
            <a:r>
              <a:rPr lang="en-AU" sz="1200" b="0" dirty="0"/>
              <a:t>In 2015, the Employee was awarded the Delivery Driver of the Year prize, having achieved the highest overall performance score of the 15,000 other drivers throughout Australia and New Zealand. Her prize was a brand new car.</a:t>
            </a:r>
          </a:p>
          <a:p>
            <a:r>
              <a:rPr lang="en-AU" sz="1200" b="0" dirty="0"/>
              <a:t>Throughout the year, drivers can follow their progressive performance and rankings against other drivers. However, in May 2016, the Employee  noticed her ranking on the leader board had slipped by around 100 places. Consequently, she made a number of complaints to Head Office about her concerns that the GPS system was inaccurately displaying efficiency scores. She claimed her complaints were ignored until it was too late to affect the 2016 results. As it turned out, the 2016 prize was awarded to another driver and he received the $15,000 cash prize.</a:t>
            </a:r>
          </a:p>
          <a:p>
            <a:r>
              <a:rPr lang="en-AU" sz="1200" b="0" dirty="0"/>
              <a:t>The Employee believed not only that the GPS system inaccurately calculated efficiency scores, but also that the driver who won the award was not eligible to enter the competition because he was a cyclist and not a driver and he did not work the full year, but only commenced in May 2016.</a:t>
            </a:r>
          </a:p>
          <a:p>
            <a:r>
              <a:rPr lang="en-AU" sz="1200" b="0" dirty="0"/>
              <a:t>Domino's conducted multiple internal reviews of the collected data, all of which confirmed that the data and calculations were accurate and consistently applied to all drivers. In fact, the main reason why the Employee did not win first prize, was not the GPS calculations, but the lower customer feedback scores she had achieved compared to the winner, claimed Domino’s.</a:t>
            </a:r>
          </a:p>
          <a:p>
            <a:r>
              <a:rPr lang="en-AU" sz="1200" b="0" dirty="0"/>
              <a:t>The FWC dismissed the Employee’s application, finding that it did not have the jurisdiction to deal with the matter. Moreover, the Employee lodged a workers' compensation claim, alleging she suffered from a psychological injury in a direct response to the circumstances leading to her failure to win first prize in the 2016 bonus competition. The claim was rejected by the insurer on the basis the actions of her employer were reasonable. The decision is under review.</a:t>
            </a:r>
            <a:br>
              <a:rPr lang="en-AU" dirty="0"/>
            </a:br>
            <a:endParaRPr lang="en-AU" dirty="0"/>
          </a:p>
        </p:txBody>
      </p:sp>
    </p:spTree>
    <p:extLst>
      <p:ext uri="{BB962C8B-B14F-4D97-AF65-F5344CB8AC3E}">
        <p14:creationId xmlns:p14="http://schemas.microsoft.com/office/powerpoint/2010/main" val="327258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C448-595E-49AA-AC41-0D6EEC790A0F}"/>
              </a:ext>
            </a:extLst>
          </p:cNvPr>
          <p:cNvSpPr>
            <a:spLocks noGrp="1"/>
          </p:cNvSpPr>
          <p:nvPr>
            <p:ph type="title"/>
          </p:nvPr>
        </p:nvSpPr>
        <p:spPr/>
        <p:txBody>
          <a:bodyPr/>
          <a:lstStyle/>
          <a:p>
            <a:r>
              <a:rPr lang="en-AU" dirty="0"/>
              <a:t>Responsibility to ensure a Return to work plan is in place </a:t>
            </a:r>
          </a:p>
        </p:txBody>
      </p:sp>
      <p:sp>
        <p:nvSpPr>
          <p:cNvPr id="3" name="Content Placeholder 2">
            <a:extLst>
              <a:ext uri="{FF2B5EF4-FFF2-40B4-BE49-F238E27FC236}">
                <a16:creationId xmlns:a16="http://schemas.microsoft.com/office/drawing/2014/main" id="{E037D112-E7F9-4509-B244-A086916559FA}"/>
              </a:ext>
            </a:extLst>
          </p:cNvPr>
          <p:cNvSpPr>
            <a:spLocks noGrp="1"/>
          </p:cNvSpPr>
          <p:nvPr>
            <p:ph idx="1"/>
          </p:nvPr>
        </p:nvSpPr>
        <p:spPr>
          <a:xfrm>
            <a:off x="677863" y="1930400"/>
            <a:ext cx="8596312" cy="3881437"/>
          </a:xfrm>
        </p:spPr>
        <p:txBody>
          <a:bodyPr/>
          <a:lstStyle/>
          <a:p>
            <a:r>
              <a:rPr lang="en-AU" sz="1600" b="0" dirty="0"/>
              <a:t>In NSW, Insurer is responsible for development of an injury management plan </a:t>
            </a:r>
          </a:p>
          <a:p>
            <a:r>
              <a:rPr lang="en-AU" sz="1600" b="0" dirty="0"/>
              <a:t>As part of guidelines, Employer is responsible for development of Return to Work plan</a:t>
            </a:r>
          </a:p>
          <a:p>
            <a:r>
              <a:rPr lang="en-AU" sz="1600" b="0" dirty="0"/>
              <a:t>Applicable if employee is away from work for more than 7 days</a:t>
            </a:r>
          </a:p>
          <a:p>
            <a:r>
              <a:rPr lang="en-AU" sz="1600" b="0" dirty="0"/>
              <a:t>If injury is a significant injury, then insurer must establish an injury management plan </a:t>
            </a:r>
          </a:p>
          <a:p>
            <a:r>
              <a:rPr lang="en-AU" sz="1600" b="0" dirty="0"/>
              <a:t>In Qld, insurer is responsible for ensuring that a return to work plan is in place </a:t>
            </a:r>
          </a:p>
          <a:p>
            <a:r>
              <a:rPr lang="en-AU" sz="1600" b="0" dirty="0"/>
              <a:t>Insurer must take steps it considers practicable to coordinate the development and maintenance of a rehabilitation and return to work plan following consultation with injured worker, employer, treating persons </a:t>
            </a:r>
          </a:p>
          <a:p>
            <a:r>
              <a:rPr lang="en-AU" sz="1600" b="0" dirty="0"/>
              <a:t>Plan needs to outline the rehabilitation objectives and the steps required to achieve the objectives </a:t>
            </a:r>
          </a:p>
          <a:p>
            <a:r>
              <a:rPr lang="en-AU" sz="1600" b="0" dirty="0"/>
              <a:t>No requirement to have a separate injury management plan for a significant injury</a:t>
            </a:r>
          </a:p>
        </p:txBody>
      </p:sp>
    </p:spTree>
    <p:extLst>
      <p:ext uri="{BB962C8B-B14F-4D97-AF65-F5344CB8AC3E}">
        <p14:creationId xmlns:p14="http://schemas.microsoft.com/office/powerpoint/2010/main" val="2519023629"/>
      </p:ext>
    </p:extLst>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62DC-52BE-4B5E-8E91-19B6AAA01872}"/>
              </a:ext>
            </a:extLst>
          </p:cNvPr>
          <p:cNvSpPr>
            <a:spLocks noGrp="1"/>
          </p:cNvSpPr>
          <p:nvPr>
            <p:ph type="title"/>
          </p:nvPr>
        </p:nvSpPr>
        <p:spPr/>
        <p:txBody>
          <a:bodyPr/>
          <a:lstStyle/>
          <a:p>
            <a:r>
              <a:rPr lang="en-AU" dirty="0"/>
              <a:t>Introduction </a:t>
            </a:r>
          </a:p>
        </p:txBody>
      </p:sp>
      <p:sp>
        <p:nvSpPr>
          <p:cNvPr id="3" name="Content Placeholder 2">
            <a:extLst>
              <a:ext uri="{FF2B5EF4-FFF2-40B4-BE49-F238E27FC236}">
                <a16:creationId xmlns:a16="http://schemas.microsoft.com/office/drawing/2014/main" id="{EFA660A9-FBE8-424F-861F-EB15961C896B}"/>
              </a:ext>
            </a:extLst>
          </p:cNvPr>
          <p:cNvSpPr>
            <a:spLocks noGrp="1"/>
          </p:cNvSpPr>
          <p:nvPr>
            <p:ph idx="1"/>
          </p:nvPr>
        </p:nvSpPr>
        <p:spPr>
          <a:xfrm>
            <a:off x="677863" y="1586524"/>
            <a:ext cx="8596312" cy="4455502"/>
          </a:xfrm>
        </p:spPr>
        <p:txBody>
          <a:bodyPr/>
          <a:lstStyle/>
          <a:p>
            <a:r>
              <a:rPr lang="en-AU" sz="1200" b="0" dirty="0"/>
              <a:t>Costs of stress claims at work</a:t>
            </a:r>
          </a:p>
          <a:p>
            <a:r>
              <a:rPr lang="en-AU" sz="1200" b="0" dirty="0"/>
              <a:t>Adverse effects on organisational performance </a:t>
            </a:r>
          </a:p>
          <a:p>
            <a:r>
              <a:rPr lang="en-AU" sz="1200" b="0" dirty="0"/>
              <a:t>Relevant Legislation in NSW and Qld for Psychological Injury and Return to work</a:t>
            </a:r>
          </a:p>
          <a:p>
            <a:r>
              <a:rPr lang="en-AU" sz="1200" b="0" dirty="0"/>
              <a:t>Definitions of stress and psychological injury – is stress compensable ?</a:t>
            </a:r>
          </a:p>
          <a:p>
            <a:r>
              <a:rPr lang="en-AU" sz="1200" b="0" dirty="0"/>
              <a:t>Seven key elements for  early intervention in order to prevent psychological injury</a:t>
            </a:r>
          </a:p>
          <a:p>
            <a:r>
              <a:rPr lang="en-AU" sz="1200" b="0" dirty="0"/>
              <a:t>Symptoms from exposure  to workplace stress</a:t>
            </a:r>
          </a:p>
          <a:p>
            <a:r>
              <a:rPr lang="en-AU" sz="1200" b="0" dirty="0"/>
              <a:t>Causes of workplace stress/strategies to eliminate or control </a:t>
            </a:r>
          </a:p>
          <a:p>
            <a:r>
              <a:rPr lang="en-AU" sz="1200" b="0" dirty="0"/>
              <a:t>Case Study</a:t>
            </a:r>
          </a:p>
          <a:p>
            <a:r>
              <a:rPr lang="en-AU" sz="1200" b="0" dirty="0"/>
              <a:t>Return to work obligations for NSW</a:t>
            </a:r>
          </a:p>
          <a:p>
            <a:r>
              <a:rPr lang="en-AU" sz="1200" b="0" dirty="0"/>
              <a:t> Return to work obligations for Qld</a:t>
            </a:r>
          </a:p>
          <a:p>
            <a:r>
              <a:rPr lang="en-AU" sz="1200" b="0" dirty="0"/>
              <a:t>Risks for Clubs associated with Return to work programs</a:t>
            </a:r>
          </a:p>
          <a:p>
            <a:r>
              <a:rPr lang="en-AU" sz="1200" b="0" dirty="0"/>
              <a:t>Rehabilitation and Return to work in context of Psychological injury</a:t>
            </a:r>
          </a:p>
          <a:p>
            <a:r>
              <a:rPr lang="en-AU" sz="1200" b="0" dirty="0"/>
              <a:t>Provision of suitable duties upon return to work</a:t>
            </a:r>
          </a:p>
          <a:p>
            <a:r>
              <a:rPr lang="en-AU" sz="1200" b="0" dirty="0"/>
              <a:t>Follow up</a:t>
            </a:r>
            <a:endParaRPr lang="en-AU" sz="1400" b="0" dirty="0"/>
          </a:p>
          <a:p>
            <a:endParaRPr lang="en-AU" dirty="0"/>
          </a:p>
        </p:txBody>
      </p:sp>
      <p:pic>
        <p:nvPicPr>
          <p:cNvPr id="4" name="Picture 3" descr="A drawing of a person&#10;&#10;Description generated with high confidence">
            <a:extLst>
              <a:ext uri="{FF2B5EF4-FFF2-40B4-BE49-F238E27FC236}">
                <a16:creationId xmlns:a16="http://schemas.microsoft.com/office/drawing/2014/main" id="{758C6B83-A5A0-4B8C-B447-69A725F8F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306398"/>
            <a:ext cx="3340405" cy="3299668"/>
          </a:xfrm>
          <a:prstGeom prst="rect">
            <a:avLst/>
          </a:prstGeom>
        </p:spPr>
      </p:pic>
    </p:spTree>
    <p:extLst>
      <p:ext uri="{BB962C8B-B14F-4D97-AF65-F5344CB8AC3E}">
        <p14:creationId xmlns:p14="http://schemas.microsoft.com/office/powerpoint/2010/main" val="374744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79FB-305B-412A-A351-5138F071D6B3}"/>
              </a:ext>
            </a:extLst>
          </p:cNvPr>
          <p:cNvSpPr>
            <a:spLocks noGrp="1"/>
          </p:cNvSpPr>
          <p:nvPr>
            <p:ph type="title"/>
          </p:nvPr>
        </p:nvSpPr>
        <p:spPr>
          <a:xfrm>
            <a:off x="677863" y="609600"/>
            <a:ext cx="8460912" cy="1010194"/>
          </a:xfrm>
        </p:spPr>
        <p:txBody>
          <a:bodyPr>
            <a:normAutofit fontScale="90000"/>
          </a:bodyPr>
          <a:lstStyle/>
          <a:p>
            <a:r>
              <a:rPr lang="en-GB" sz="3200" dirty="0"/>
              <a:t>Return to Work obligations for Employers in NSW</a:t>
            </a:r>
            <a:endParaRPr lang="en-AU" sz="3200" dirty="0"/>
          </a:p>
        </p:txBody>
      </p:sp>
      <p:sp>
        <p:nvSpPr>
          <p:cNvPr id="3" name="Content Placeholder 2">
            <a:extLst>
              <a:ext uri="{FF2B5EF4-FFF2-40B4-BE49-F238E27FC236}">
                <a16:creationId xmlns:a16="http://schemas.microsoft.com/office/drawing/2014/main" id="{CCC37CA9-7F70-440F-AA41-010364FE2F05}"/>
              </a:ext>
            </a:extLst>
          </p:cNvPr>
          <p:cNvSpPr>
            <a:spLocks noGrp="1"/>
          </p:cNvSpPr>
          <p:nvPr>
            <p:ph idx="1"/>
          </p:nvPr>
        </p:nvSpPr>
        <p:spPr>
          <a:xfrm>
            <a:off x="677863" y="1669312"/>
            <a:ext cx="8596312" cy="4351449"/>
          </a:xfrm>
        </p:spPr>
        <p:txBody>
          <a:bodyPr/>
          <a:lstStyle/>
          <a:p>
            <a:r>
              <a:rPr lang="en-GB" sz="2400" b="0" dirty="0"/>
              <a:t>New laws governing return to work programs in NSW effective from </a:t>
            </a:r>
            <a:r>
              <a:rPr lang="en-GB" sz="2400" b="0" u="sng" dirty="0"/>
              <a:t>31 May 2017.</a:t>
            </a:r>
          </a:p>
          <a:p>
            <a:r>
              <a:rPr lang="en-GB" sz="2400" b="0" dirty="0"/>
              <a:t>SIRA issued ‘Guidelines for Workplace Return to Work Programs’ to take effect.</a:t>
            </a:r>
          </a:p>
          <a:p>
            <a:r>
              <a:rPr lang="en-GB" sz="2400" b="0" dirty="0"/>
              <a:t>Guidelines are Issued under </a:t>
            </a:r>
            <a:r>
              <a:rPr lang="en-GB" sz="2400" b="0" i="1" dirty="0"/>
              <a:t>s. 52 </a:t>
            </a:r>
            <a:r>
              <a:rPr lang="en-GB" sz="2400" b="0" dirty="0"/>
              <a:t>of the </a:t>
            </a:r>
            <a:r>
              <a:rPr lang="en-GB" sz="2400" b="0" i="1" dirty="0"/>
              <a:t>1998 Act </a:t>
            </a:r>
            <a:r>
              <a:rPr lang="en-GB" sz="2400" b="0" dirty="0"/>
              <a:t>and </a:t>
            </a:r>
            <a:r>
              <a:rPr lang="en-GB" sz="2400" b="0" i="1" dirty="0"/>
              <a:t>Workers Compensation Regulations 2016. </a:t>
            </a:r>
          </a:p>
          <a:p>
            <a:r>
              <a:rPr lang="en-GB" sz="2400" b="0" dirty="0"/>
              <a:t>Guidelines operate by force of law as delegated legislation.</a:t>
            </a:r>
          </a:p>
          <a:p>
            <a:r>
              <a:rPr lang="en-GB" sz="2400" b="0" dirty="0"/>
              <a:t>Guidelines outline best practice for workplace rehabilitation.</a:t>
            </a:r>
          </a:p>
          <a:p>
            <a:endParaRPr lang="en-GB" sz="2400" b="0" dirty="0"/>
          </a:p>
          <a:p>
            <a:endParaRPr lang="en-AU" sz="2400" b="0" i="1" dirty="0"/>
          </a:p>
        </p:txBody>
      </p:sp>
    </p:spTree>
    <p:extLst>
      <p:ext uri="{BB962C8B-B14F-4D97-AF65-F5344CB8AC3E}">
        <p14:creationId xmlns:p14="http://schemas.microsoft.com/office/powerpoint/2010/main" val="3040971064"/>
      </p:ext>
    </p:extLst>
  </p:cSld>
  <p:clrMapOvr>
    <a:masterClrMapping/>
  </p:clrMapOvr>
  <p:transition spd="med">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7364-6F09-441E-AB21-1A9487E90126}"/>
              </a:ext>
            </a:extLst>
          </p:cNvPr>
          <p:cNvSpPr>
            <a:spLocks noGrp="1"/>
          </p:cNvSpPr>
          <p:nvPr>
            <p:ph type="title"/>
          </p:nvPr>
        </p:nvSpPr>
        <p:spPr>
          <a:xfrm>
            <a:off x="677863" y="701748"/>
            <a:ext cx="8596312" cy="1228651"/>
          </a:xfrm>
        </p:spPr>
        <p:txBody>
          <a:bodyPr>
            <a:normAutofit/>
          </a:bodyPr>
          <a:lstStyle/>
          <a:p>
            <a:r>
              <a:rPr lang="en-GB" sz="3200" dirty="0"/>
              <a:t>Return to Work obligations for Employers in NSW</a:t>
            </a:r>
            <a:endParaRPr lang="en-AU" sz="3200" dirty="0"/>
          </a:p>
        </p:txBody>
      </p:sp>
      <p:pic>
        <p:nvPicPr>
          <p:cNvPr id="4" name="Picture 3" descr="A close up of a device&#10;&#10;Description generated with very high confidence">
            <a:extLst>
              <a:ext uri="{FF2B5EF4-FFF2-40B4-BE49-F238E27FC236}">
                <a16:creationId xmlns:a16="http://schemas.microsoft.com/office/drawing/2014/main" id="{47BEE4DB-E7B6-4B05-B5A9-C1AA5733FA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24"/>
          <a:stretch/>
        </p:blipFill>
        <p:spPr>
          <a:xfrm>
            <a:off x="7664369" y="3029098"/>
            <a:ext cx="3486231" cy="2762956"/>
          </a:xfrm>
          <a:prstGeom prst="rect">
            <a:avLst/>
          </a:prstGeom>
        </p:spPr>
      </p:pic>
      <p:sp>
        <p:nvSpPr>
          <p:cNvPr id="3" name="Content Placeholder 2">
            <a:extLst>
              <a:ext uri="{FF2B5EF4-FFF2-40B4-BE49-F238E27FC236}">
                <a16:creationId xmlns:a16="http://schemas.microsoft.com/office/drawing/2014/main" id="{C86D73CA-560D-471D-B3C2-B8484E9402A1}"/>
              </a:ext>
            </a:extLst>
          </p:cNvPr>
          <p:cNvSpPr>
            <a:spLocks noGrp="1"/>
          </p:cNvSpPr>
          <p:nvPr>
            <p:ph idx="1"/>
          </p:nvPr>
        </p:nvSpPr>
        <p:spPr>
          <a:xfrm>
            <a:off x="677863" y="1800447"/>
            <a:ext cx="8596312" cy="4393981"/>
          </a:xfrm>
        </p:spPr>
        <p:txBody>
          <a:bodyPr/>
          <a:lstStyle/>
          <a:p>
            <a:r>
              <a:rPr lang="en-GB" sz="1400" b="0" dirty="0"/>
              <a:t>All NSW employers must have a return to work program consistent with the guidelines within 2 years from 31 May 2017 or before.</a:t>
            </a:r>
          </a:p>
          <a:p>
            <a:r>
              <a:rPr lang="en-GB" sz="1400" b="0" dirty="0"/>
              <a:t>Guidelines define and distinguish between Category 1 and Category 2 employers.</a:t>
            </a:r>
          </a:p>
          <a:p>
            <a:r>
              <a:rPr lang="en-GB" sz="1400" b="0" dirty="0"/>
              <a:t>Guidelines apply to all workplace rehabilitation and return to work co-ordinator activities and replace September 2010 guidelines. </a:t>
            </a:r>
          </a:p>
          <a:p>
            <a:r>
              <a:rPr lang="en-GB" sz="1400" b="0" dirty="0"/>
              <a:t>Category 1 Employers meet one of the following criteria:</a:t>
            </a:r>
          </a:p>
          <a:p>
            <a:pPr lvl="1">
              <a:buFont typeface="Arial" panose="020B0604020202020204" pitchFamily="34" charset="0"/>
              <a:buChar char="•"/>
            </a:pPr>
            <a:r>
              <a:rPr lang="en-GB" sz="1400" b="0" dirty="0"/>
              <a:t>Employer has a basic tariff </a:t>
            </a:r>
            <a:r>
              <a:rPr lang="en-GB" sz="1400" dirty="0"/>
              <a:t>p</a:t>
            </a:r>
            <a:r>
              <a:rPr lang="en-GB" sz="1400" b="0" dirty="0"/>
              <a:t>remium over 50K per annum</a:t>
            </a:r>
          </a:p>
          <a:p>
            <a:pPr lvl="1">
              <a:buFont typeface="Arial" panose="020B0604020202020204" pitchFamily="34" charset="0"/>
              <a:buChar char="•"/>
            </a:pPr>
            <a:r>
              <a:rPr lang="en-GB" sz="1400" b="0" dirty="0"/>
              <a:t>Employer is Self-insured</a:t>
            </a:r>
          </a:p>
          <a:p>
            <a:pPr lvl="1">
              <a:buFont typeface="Arial" panose="020B0604020202020204" pitchFamily="34" charset="0"/>
              <a:buChar char="•"/>
            </a:pPr>
            <a:r>
              <a:rPr lang="en-GB" sz="1400" b="0" dirty="0"/>
              <a:t>Employer is insured by specialised insurer and has over 20 employees</a:t>
            </a:r>
          </a:p>
          <a:p>
            <a:r>
              <a:rPr lang="en-GB" sz="1400" b="0" dirty="0"/>
              <a:t>Must follow the four activities in the guidelines and comply with the regulations.</a:t>
            </a:r>
          </a:p>
          <a:p>
            <a:r>
              <a:rPr lang="en-GB" sz="1400" b="0" dirty="0"/>
              <a:t>Category 2</a:t>
            </a:r>
          </a:p>
          <a:p>
            <a:pPr marL="533400" indent="-266700">
              <a:buFont typeface="Arial" panose="020B0604020202020204" pitchFamily="34" charset="0"/>
              <a:buChar char="•"/>
            </a:pPr>
            <a:r>
              <a:rPr lang="en-GB" sz="1400" b="0" dirty="0"/>
              <a:t>basic tariff premium of less than 50K per annum</a:t>
            </a:r>
          </a:p>
          <a:p>
            <a:pPr marL="533400" indent="-266700">
              <a:buFont typeface="Arial" panose="020B0604020202020204" pitchFamily="34" charset="0"/>
              <a:buChar char="•"/>
            </a:pPr>
            <a:r>
              <a:rPr lang="en-GB" sz="1400" b="0" dirty="0"/>
              <a:t>Insured by a specialised insurer and has under 20 employees</a:t>
            </a:r>
          </a:p>
          <a:p>
            <a:r>
              <a:rPr lang="en-GB" sz="1400" b="0" dirty="0"/>
              <a:t>Must either adopt SIRA standard return to work program for Category 2 employers or develop own program based on this.</a:t>
            </a:r>
          </a:p>
          <a:p>
            <a:endParaRPr lang="en-GB" sz="1600" b="0" dirty="0"/>
          </a:p>
          <a:p>
            <a:endParaRPr lang="en-AU" b="0" dirty="0"/>
          </a:p>
        </p:txBody>
      </p:sp>
    </p:spTree>
    <p:extLst>
      <p:ext uri="{BB962C8B-B14F-4D97-AF65-F5344CB8AC3E}">
        <p14:creationId xmlns:p14="http://schemas.microsoft.com/office/powerpoint/2010/main" val="4126423029"/>
      </p:ext>
    </p:extLst>
  </p:cSld>
  <p:clrMapOvr>
    <a:masterClrMapping/>
  </p:clrMapOvr>
  <p:transition spd="med">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445E-26DA-4407-BA9A-B11B577759A1}"/>
              </a:ext>
            </a:extLst>
          </p:cNvPr>
          <p:cNvSpPr>
            <a:spLocks noGrp="1"/>
          </p:cNvSpPr>
          <p:nvPr>
            <p:ph type="title"/>
          </p:nvPr>
        </p:nvSpPr>
        <p:spPr/>
        <p:txBody>
          <a:bodyPr>
            <a:normAutofit/>
          </a:bodyPr>
          <a:lstStyle/>
          <a:p>
            <a:r>
              <a:rPr lang="en-GB" sz="3200" dirty="0"/>
              <a:t>Category 1 Employer – 4 main activities </a:t>
            </a:r>
            <a:endParaRPr lang="en-AU" sz="3200" dirty="0"/>
          </a:p>
        </p:txBody>
      </p:sp>
      <p:sp>
        <p:nvSpPr>
          <p:cNvPr id="3" name="Content Placeholder 2">
            <a:extLst>
              <a:ext uri="{FF2B5EF4-FFF2-40B4-BE49-F238E27FC236}">
                <a16:creationId xmlns:a16="http://schemas.microsoft.com/office/drawing/2014/main" id="{A4C1050C-7F25-4E24-81D7-F3FC01470AFF}"/>
              </a:ext>
            </a:extLst>
          </p:cNvPr>
          <p:cNvSpPr>
            <a:spLocks noGrp="1"/>
          </p:cNvSpPr>
          <p:nvPr>
            <p:ph idx="1"/>
          </p:nvPr>
        </p:nvSpPr>
        <p:spPr>
          <a:xfrm>
            <a:off x="677863" y="1722474"/>
            <a:ext cx="8596312" cy="4319553"/>
          </a:xfrm>
        </p:spPr>
        <p:txBody>
          <a:bodyPr/>
          <a:lstStyle/>
          <a:p>
            <a:r>
              <a:rPr lang="en-GB" sz="2400" b="0" dirty="0"/>
              <a:t>Must implement RTW including 4 main activities:</a:t>
            </a:r>
          </a:p>
          <a:p>
            <a:pPr marL="533400">
              <a:buFont typeface="Arial" panose="020B0604020202020204" pitchFamily="34" charset="0"/>
              <a:buChar char="•"/>
            </a:pPr>
            <a:r>
              <a:rPr lang="en-GB" sz="2400" b="0" dirty="0"/>
              <a:t>Appoint a Return to work co-Ordinator</a:t>
            </a:r>
          </a:p>
          <a:p>
            <a:pPr marL="533400">
              <a:buFont typeface="Arial" panose="020B0604020202020204" pitchFamily="34" charset="0"/>
              <a:buChar char="•"/>
            </a:pPr>
            <a:r>
              <a:rPr lang="en-GB" sz="2400" b="0" dirty="0"/>
              <a:t>Develop a Return to work program</a:t>
            </a:r>
          </a:p>
          <a:p>
            <a:pPr marL="533400">
              <a:buFont typeface="Arial" panose="020B0604020202020204" pitchFamily="34" charset="0"/>
              <a:buChar char="•"/>
            </a:pPr>
            <a:r>
              <a:rPr lang="en-GB" sz="2400" b="0" dirty="0"/>
              <a:t>Consult Workers and Unions</a:t>
            </a:r>
          </a:p>
          <a:p>
            <a:pPr marL="533400">
              <a:buFont typeface="Arial" panose="020B0604020202020204" pitchFamily="34" charset="0"/>
              <a:buChar char="•"/>
            </a:pPr>
            <a:r>
              <a:rPr lang="en-GB" sz="2400" b="0" dirty="0"/>
              <a:t>Implement the program</a:t>
            </a:r>
          </a:p>
          <a:p>
            <a:endParaRPr lang="en-GB" dirty="0"/>
          </a:p>
        </p:txBody>
      </p:sp>
      <p:pic>
        <p:nvPicPr>
          <p:cNvPr id="5" name="Picture 4" descr="A close up of text on a white surface&#10;&#10;Description generated with very high confidence">
            <a:extLst>
              <a:ext uri="{FF2B5EF4-FFF2-40B4-BE49-F238E27FC236}">
                <a16:creationId xmlns:a16="http://schemas.microsoft.com/office/drawing/2014/main" id="{DCBDD873-06ED-49D6-B2B4-03A6D79FF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377" y="4207837"/>
            <a:ext cx="5114692" cy="2231064"/>
          </a:xfrm>
          <a:prstGeom prst="rect">
            <a:avLst/>
          </a:prstGeom>
        </p:spPr>
      </p:pic>
    </p:spTree>
    <p:extLst>
      <p:ext uri="{BB962C8B-B14F-4D97-AF65-F5344CB8AC3E}">
        <p14:creationId xmlns:p14="http://schemas.microsoft.com/office/powerpoint/2010/main" val="285814361"/>
      </p:ext>
    </p:extLst>
  </p:cSld>
  <p:clrMapOvr>
    <a:masterClrMapping/>
  </p:clrMapOvr>
  <p:transition spd="med">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0302-E900-4AF1-8A27-4DA71B862265}"/>
              </a:ext>
            </a:extLst>
          </p:cNvPr>
          <p:cNvSpPr>
            <a:spLocks noGrp="1"/>
          </p:cNvSpPr>
          <p:nvPr>
            <p:ph type="title"/>
          </p:nvPr>
        </p:nvSpPr>
        <p:spPr>
          <a:xfrm>
            <a:off x="677863" y="609600"/>
            <a:ext cx="8596312" cy="942753"/>
          </a:xfrm>
        </p:spPr>
        <p:txBody>
          <a:bodyPr>
            <a:noAutofit/>
          </a:bodyPr>
          <a:lstStyle/>
          <a:p>
            <a:r>
              <a:rPr lang="en-GB" sz="2800" dirty="0"/>
              <a:t>1. Appointment of Return to Work Co-Ordinator (RTWC)</a:t>
            </a:r>
            <a:endParaRPr lang="en-AU" sz="2800" dirty="0"/>
          </a:p>
        </p:txBody>
      </p:sp>
      <p:sp>
        <p:nvSpPr>
          <p:cNvPr id="3" name="Content Placeholder 2">
            <a:extLst>
              <a:ext uri="{FF2B5EF4-FFF2-40B4-BE49-F238E27FC236}">
                <a16:creationId xmlns:a16="http://schemas.microsoft.com/office/drawing/2014/main" id="{961FC6A0-E23F-46DA-A815-19F5C7552D0A}"/>
              </a:ext>
            </a:extLst>
          </p:cNvPr>
          <p:cNvSpPr>
            <a:spLocks noGrp="1"/>
          </p:cNvSpPr>
          <p:nvPr>
            <p:ph idx="1"/>
          </p:nvPr>
        </p:nvSpPr>
        <p:spPr>
          <a:xfrm>
            <a:off x="677863" y="1669312"/>
            <a:ext cx="8596312" cy="4372715"/>
          </a:xfrm>
        </p:spPr>
        <p:txBody>
          <a:bodyPr/>
          <a:lstStyle/>
          <a:p>
            <a:r>
              <a:rPr lang="en-GB" sz="2400" b="0" dirty="0"/>
              <a:t>RTWC must do the following:</a:t>
            </a:r>
          </a:p>
          <a:p>
            <a:pPr marL="533400">
              <a:buFont typeface="Arial" panose="020B0604020202020204" pitchFamily="34" charset="0"/>
              <a:buChar char="•"/>
            </a:pPr>
            <a:r>
              <a:rPr lang="en-GB" sz="2400" b="0" dirty="0"/>
              <a:t>Carry out day to day duties of RTW program.</a:t>
            </a:r>
          </a:p>
          <a:p>
            <a:pPr marL="533400">
              <a:buFont typeface="Arial" panose="020B0604020202020204" pitchFamily="34" charset="0"/>
              <a:buChar char="•"/>
            </a:pPr>
            <a:r>
              <a:rPr lang="en-GB" sz="2400" b="0" dirty="0"/>
              <a:t>Must have relevant training, skills and experience to perform the role and functions of RTW co-ordinator.</a:t>
            </a:r>
          </a:p>
          <a:p>
            <a:pPr marL="533400">
              <a:buFont typeface="Arial" panose="020B0604020202020204" pitchFamily="34" charset="0"/>
              <a:buChar char="•"/>
            </a:pPr>
            <a:r>
              <a:rPr lang="en-GB" sz="2400" b="0" dirty="0"/>
              <a:t>Employers must retain evidence of the RTW co-ordinators relevant qualifications.</a:t>
            </a:r>
          </a:p>
          <a:p>
            <a:pPr marL="533400">
              <a:buFont typeface="Arial" panose="020B0604020202020204" pitchFamily="34" charset="0"/>
              <a:buChar char="•"/>
            </a:pPr>
            <a:r>
              <a:rPr lang="en-GB" sz="2400" b="0" dirty="0"/>
              <a:t>Existing RTW co-ordinators meet the roles training and experience requirements set out in guidelines</a:t>
            </a:r>
            <a:endParaRPr lang="en-AU" sz="2400" b="0" dirty="0"/>
          </a:p>
        </p:txBody>
      </p:sp>
    </p:spTree>
    <p:extLst>
      <p:ext uri="{BB962C8B-B14F-4D97-AF65-F5344CB8AC3E}">
        <p14:creationId xmlns:p14="http://schemas.microsoft.com/office/powerpoint/2010/main" val="1700002854"/>
      </p:ext>
    </p:extLst>
  </p:cSld>
  <p:clrMapOvr>
    <a:masterClrMapping/>
  </p:clrMapOvr>
  <p:transition spd="med">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BBBD-433B-4F15-80C7-A8147E94F44A}"/>
              </a:ext>
            </a:extLst>
          </p:cNvPr>
          <p:cNvSpPr>
            <a:spLocks noGrp="1"/>
          </p:cNvSpPr>
          <p:nvPr>
            <p:ph type="title"/>
          </p:nvPr>
        </p:nvSpPr>
        <p:spPr>
          <a:xfrm>
            <a:off x="677863" y="609599"/>
            <a:ext cx="8596312" cy="1433431"/>
          </a:xfrm>
        </p:spPr>
        <p:txBody>
          <a:bodyPr>
            <a:normAutofit/>
          </a:bodyPr>
          <a:lstStyle/>
          <a:p>
            <a:r>
              <a:rPr lang="en-GB" sz="2800" dirty="0"/>
              <a:t>1. Appointment of Return to Work Co-ordinator</a:t>
            </a:r>
            <a:endParaRPr lang="en-AU" sz="2800" dirty="0"/>
          </a:p>
        </p:txBody>
      </p:sp>
      <p:sp>
        <p:nvSpPr>
          <p:cNvPr id="3" name="Content Placeholder 2">
            <a:extLst>
              <a:ext uri="{FF2B5EF4-FFF2-40B4-BE49-F238E27FC236}">
                <a16:creationId xmlns:a16="http://schemas.microsoft.com/office/drawing/2014/main" id="{D9A1E845-A184-4EA7-B0D0-7BAC68F10E1F}"/>
              </a:ext>
            </a:extLst>
          </p:cNvPr>
          <p:cNvSpPr>
            <a:spLocks noGrp="1"/>
          </p:cNvSpPr>
          <p:nvPr>
            <p:ph idx="1"/>
          </p:nvPr>
        </p:nvSpPr>
        <p:spPr>
          <a:xfrm>
            <a:off x="677863" y="1760874"/>
            <a:ext cx="8596312" cy="4281154"/>
          </a:xfrm>
        </p:spPr>
        <p:txBody>
          <a:bodyPr/>
          <a:lstStyle/>
          <a:p>
            <a:r>
              <a:rPr lang="en-GB" sz="1400" b="0" dirty="0"/>
              <a:t>Duties of RTW coordinator include:</a:t>
            </a:r>
          </a:p>
          <a:p>
            <a:pPr marL="533400">
              <a:buFont typeface="Arial" panose="020B0604020202020204" pitchFamily="34" charset="0"/>
              <a:buChar char="•"/>
            </a:pPr>
            <a:r>
              <a:rPr lang="en-GB" sz="1400" b="0" dirty="0"/>
              <a:t>Compiling initial notification information.</a:t>
            </a:r>
          </a:p>
          <a:p>
            <a:pPr marL="533400">
              <a:buFont typeface="Arial" panose="020B0604020202020204" pitchFamily="34" charset="0"/>
              <a:buChar char="•"/>
            </a:pPr>
            <a:r>
              <a:rPr lang="en-GB" sz="1400" b="0" dirty="0"/>
              <a:t>Co-ordinating worker recovery/identifying suitable work opportunities.</a:t>
            </a:r>
          </a:p>
          <a:p>
            <a:pPr marL="533400">
              <a:buFont typeface="Arial" panose="020B0604020202020204" pitchFamily="34" charset="0"/>
              <a:buChar char="•"/>
            </a:pPr>
            <a:r>
              <a:rPr lang="en-GB" sz="1400" b="0" dirty="0"/>
              <a:t>Preparing, monitoring and reviewing return to work plan</a:t>
            </a:r>
          </a:p>
          <a:p>
            <a:pPr marL="533400">
              <a:buFont typeface="Arial" panose="020B0604020202020204" pitchFamily="34" charset="0"/>
              <a:buChar char="•"/>
            </a:pPr>
            <a:r>
              <a:rPr lang="en-GB" sz="1400" b="0" dirty="0"/>
              <a:t>Liaising with external stakeholders such as nominated treating Doctor, insurer, treatment provider, union/workplace relations</a:t>
            </a:r>
          </a:p>
          <a:p>
            <a:pPr marL="533400">
              <a:buFont typeface="Arial" panose="020B0604020202020204" pitchFamily="34" charset="0"/>
              <a:buChar char="•"/>
            </a:pPr>
            <a:r>
              <a:rPr lang="en-GB" sz="1400" b="0" dirty="0"/>
              <a:t>Implementing the RTW program</a:t>
            </a:r>
          </a:p>
          <a:p>
            <a:pPr marL="533400">
              <a:buFont typeface="Arial" panose="020B0604020202020204" pitchFamily="34" charset="0"/>
              <a:buChar char="•"/>
            </a:pPr>
            <a:r>
              <a:rPr lang="en-GB" sz="1400" b="0" dirty="0"/>
              <a:t>Supporting the redeployment of workers (internally or externally) into suitable employment when the worker cannot return to pre-injury duties</a:t>
            </a:r>
          </a:p>
          <a:p>
            <a:pPr marL="533400">
              <a:buFont typeface="Arial" panose="020B0604020202020204" pitchFamily="34" charset="0"/>
              <a:buChar char="•"/>
            </a:pPr>
            <a:r>
              <a:rPr lang="en-GB" sz="1400" b="0" dirty="0"/>
              <a:t>Keeping injury and recovery at work statistics</a:t>
            </a:r>
          </a:p>
          <a:p>
            <a:pPr marL="533400">
              <a:buFont typeface="Arial" panose="020B0604020202020204" pitchFamily="34" charset="0"/>
              <a:buChar char="•"/>
            </a:pPr>
            <a:r>
              <a:rPr lang="en-GB" sz="1400" b="0" dirty="0"/>
              <a:t>Keeping confidential case notes/records in line with guidelines</a:t>
            </a:r>
          </a:p>
          <a:p>
            <a:pPr marL="533400">
              <a:buFont typeface="Arial" panose="020B0604020202020204" pitchFamily="34" charset="0"/>
              <a:buChar char="•"/>
            </a:pPr>
            <a:r>
              <a:rPr lang="en-GB" sz="1400" b="0" dirty="0"/>
              <a:t>Promoting the health benefits of </a:t>
            </a:r>
            <a:r>
              <a:rPr lang="en-GB" sz="1400" b="0" dirty="0" err="1"/>
              <a:t>safework</a:t>
            </a:r>
            <a:r>
              <a:rPr lang="en-GB" sz="1400" b="0" dirty="0"/>
              <a:t> to the workforce</a:t>
            </a:r>
          </a:p>
          <a:p>
            <a:pPr marL="533400">
              <a:buFont typeface="Arial" panose="020B0604020202020204" pitchFamily="34" charset="0"/>
              <a:buChar char="•"/>
            </a:pPr>
            <a:r>
              <a:rPr lang="en-GB" sz="1400" b="0" dirty="0"/>
              <a:t>Contributing to the improvement of relevant policies and systems</a:t>
            </a:r>
            <a:endParaRPr lang="en-AU" sz="1400" dirty="0"/>
          </a:p>
          <a:p>
            <a:pPr>
              <a:buFont typeface="Arial" panose="020B0604020202020204" pitchFamily="34" charset="0"/>
              <a:buChar char="•"/>
            </a:pPr>
            <a:endParaRPr lang="en-AU" sz="1400" b="0" dirty="0"/>
          </a:p>
        </p:txBody>
      </p:sp>
      <p:pic>
        <p:nvPicPr>
          <p:cNvPr id="4" name="Picture 3" descr="A group of people sitting at a table&#10;&#10;Description generated with very high confidence">
            <a:extLst>
              <a:ext uri="{FF2B5EF4-FFF2-40B4-BE49-F238E27FC236}">
                <a16:creationId xmlns:a16="http://schemas.microsoft.com/office/drawing/2014/main" id="{16A3D271-EEBA-49F5-B441-11353A2018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1300" y="4191000"/>
            <a:ext cx="3958669" cy="2552700"/>
          </a:xfrm>
          <a:prstGeom prst="rect">
            <a:avLst/>
          </a:prstGeom>
        </p:spPr>
      </p:pic>
    </p:spTree>
    <p:extLst>
      <p:ext uri="{BB962C8B-B14F-4D97-AF65-F5344CB8AC3E}">
        <p14:creationId xmlns:p14="http://schemas.microsoft.com/office/powerpoint/2010/main" val="1837870618"/>
      </p:ext>
    </p:extLst>
  </p:cSld>
  <p:clrMapOvr>
    <a:masterClrMapping/>
  </p:clrMapOvr>
  <p:transition spd="med">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BBB9-25B2-4E75-A885-E01FFAAC94AC}"/>
              </a:ext>
            </a:extLst>
          </p:cNvPr>
          <p:cNvSpPr>
            <a:spLocks noGrp="1"/>
          </p:cNvSpPr>
          <p:nvPr>
            <p:ph type="title"/>
          </p:nvPr>
        </p:nvSpPr>
        <p:spPr/>
        <p:txBody>
          <a:bodyPr/>
          <a:lstStyle/>
          <a:p>
            <a:r>
              <a:rPr lang="en-GB" dirty="0"/>
              <a:t>2. Develop a Return to Work Program</a:t>
            </a:r>
            <a:endParaRPr lang="en-AU" dirty="0"/>
          </a:p>
        </p:txBody>
      </p:sp>
      <p:sp>
        <p:nvSpPr>
          <p:cNvPr id="3" name="Content Placeholder 2">
            <a:extLst>
              <a:ext uri="{FF2B5EF4-FFF2-40B4-BE49-F238E27FC236}">
                <a16:creationId xmlns:a16="http://schemas.microsoft.com/office/drawing/2014/main" id="{94983818-79C8-419B-AF1E-9B5C92F0C3CB}"/>
              </a:ext>
            </a:extLst>
          </p:cNvPr>
          <p:cNvSpPr>
            <a:spLocks noGrp="1"/>
          </p:cNvSpPr>
          <p:nvPr>
            <p:ph idx="1"/>
          </p:nvPr>
        </p:nvSpPr>
        <p:spPr>
          <a:xfrm>
            <a:off x="677863" y="1483942"/>
            <a:ext cx="8596312" cy="4558086"/>
          </a:xfrm>
        </p:spPr>
        <p:txBody>
          <a:bodyPr/>
          <a:lstStyle/>
          <a:p>
            <a:r>
              <a:rPr lang="en-GB" b="0" dirty="0"/>
              <a:t>Category 1 Employers must ensure the RTW programs cover the following aspects (RTW must be linked to WHS objectives/focus on safety):</a:t>
            </a:r>
          </a:p>
          <a:p>
            <a:pPr marL="533400">
              <a:buFont typeface="Arial" panose="020B0604020202020204" pitchFamily="34" charset="0"/>
              <a:buChar char="•"/>
            </a:pPr>
            <a:r>
              <a:rPr lang="en-GB" b="0" dirty="0"/>
              <a:t>Leadership and commitment </a:t>
            </a:r>
          </a:p>
          <a:p>
            <a:pPr marL="533400">
              <a:buFont typeface="Arial" panose="020B0604020202020204" pitchFamily="34" charset="0"/>
              <a:buChar char="•"/>
            </a:pPr>
            <a:r>
              <a:rPr lang="en-GB" b="0" dirty="0"/>
              <a:t>Workplace arrangements  </a:t>
            </a:r>
          </a:p>
          <a:p>
            <a:pPr marL="533400">
              <a:buFont typeface="Arial" panose="020B0604020202020204" pitchFamily="34" charset="0"/>
              <a:buChar char="•"/>
            </a:pPr>
            <a:r>
              <a:rPr lang="en-GB" b="0" dirty="0"/>
              <a:t>Rights and obligations (mutual)</a:t>
            </a:r>
          </a:p>
          <a:p>
            <a:r>
              <a:rPr lang="en-GB" b="0" dirty="0"/>
              <a:t>After an incident, the RTW program must cover the following areas:</a:t>
            </a:r>
          </a:p>
          <a:p>
            <a:pPr marL="533400">
              <a:buFont typeface="Arial" panose="020B0604020202020204" pitchFamily="34" charset="0"/>
              <a:buChar char="•"/>
            </a:pPr>
            <a:r>
              <a:rPr lang="en-GB" b="0" dirty="0"/>
              <a:t>Support for the worker</a:t>
            </a:r>
          </a:p>
          <a:p>
            <a:pPr marL="533400">
              <a:buFont typeface="Arial" panose="020B0604020202020204" pitchFamily="34" charset="0"/>
              <a:buChar char="•"/>
            </a:pPr>
            <a:r>
              <a:rPr lang="en-GB" b="0" dirty="0"/>
              <a:t>Recovery at work</a:t>
            </a:r>
          </a:p>
          <a:p>
            <a:pPr marL="533400">
              <a:buFont typeface="Arial" panose="020B0604020202020204" pitchFamily="34" charset="0"/>
              <a:buChar char="•"/>
            </a:pPr>
            <a:r>
              <a:rPr lang="en-GB" b="0" dirty="0"/>
              <a:t>Dispute prevention and resolution</a:t>
            </a:r>
          </a:p>
          <a:p>
            <a:pPr marL="533400">
              <a:buFont typeface="Arial" panose="020B0604020202020204" pitchFamily="34" charset="0"/>
              <a:buChar char="•"/>
            </a:pPr>
            <a:r>
              <a:rPr lang="en-GB" b="0" dirty="0"/>
              <a:t>Administration</a:t>
            </a:r>
          </a:p>
          <a:p>
            <a:pPr marL="0" indent="0">
              <a:buNone/>
            </a:pPr>
            <a:endParaRPr lang="en-AU" dirty="0"/>
          </a:p>
        </p:txBody>
      </p:sp>
      <p:pic>
        <p:nvPicPr>
          <p:cNvPr id="4" name="Picture 3">
            <a:extLst>
              <a:ext uri="{FF2B5EF4-FFF2-40B4-BE49-F238E27FC236}">
                <a16:creationId xmlns:a16="http://schemas.microsoft.com/office/drawing/2014/main" id="{336D49A7-F538-4FB8-9800-B271F48C8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3657725"/>
            <a:ext cx="4538780" cy="3028217"/>
          </a:xfrm>
          <a:prstGeom prst="rect">
            <a:avLst/>
          </a:prstGeom>
        </p:spPr>
      </p:pic>
    </p:spTree>
    <p:extLst>
      <p:ext uri="{BB962C8B-B14F-4D97-AF65-F5344CB8AC3E}">
        <p14:creationId xmlns:p14="http://schemas.microsoft.com/office/powerpoint/2010/main" val="3006792288"/>
      </p:ext>
    </p:extLst>
  </p:cSld>
  <p:clrMapOvr>
    <a:masterClrMapping/>
  </p:clrMapOvr>
  <p:transition spd="med">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C793-52B7-4E1D-9DC2-94DFAD0D17F2}"/>
              </a:ext>
            </a:extLst>
          </p:cNvPr>
          <p:cNvSpPr>
            <a:spLocks noGrp="1"/>
          </p:cNvSpPr>
          <p:nvPr>
            <p:ph type="title"/>
          </p:nvPr>
        </p:nvSpPr>
        <p:spPr/>
        <p:txBody>
          <a:bodyPr/>
          <a:lstStyle/>
          <a:p>
            <a:r>
              <a:rPr lang="en-AU" dirty="0"/>
              <a:t>3 and 4 - Consult with Workers and Unions and implementation </a:t>
            </a:r>
          </a:p>
        </p:txBody>
      </p:sp>
      <p:sp>
        <p:nvSpPr>
          <p:cNvPr id="3" name="Content Placeholder 2">
            <a:extLst>
              <a:ext uri="{FF2B5EF4-FFF2-40B4-BE49-F238E27FC236}">
                <a16:creationId xmlns:a16="http://schemas.microsoft.com/office/drawing/2014/main" id="{FA06A12D-9459-41F6-A229-55F89C2B965E}"/>
              </a:ext>
            </a:extLst>
          </p:cNvPr>
          <p:cNvSpPr>
            <a:spLocks noGrp="1"/>
          </p:cNvSpPr>
          <p:nvPr>
            <p:ph idx="1"/>
          </p:nvPr>
        </p:nvSpPr>
        <p:spPr/>
        <p:txBody>
          <a:bodyPr/>
          <a:lstStyle/>
          <a:p>
            <a:r>
              <a:rPr lang="en-AU" b="0" dirty="0"/>
              <a:t>Employers are required to consult with their workers and any industrial union that represents them when developing any RTW program.</a:t>
            </a:r>
          </a:p>
          <a:p>
            <a:r>
              <a:rPr lang="en-AU" b="0" dirty="0"/>
              <a:t>RTW program must explain how the employer meets this requirement</a:t>
            </a:r>
          </a:p>
          <a:p>
            <a:r>
              <a:rPr lang="en-GB" b="0" dirty="0"/>
              <a:t>Implement a RTW program after consultation phase;</a:t>
            </a:r>
          </a:p>
          <a:p>
            <a:pPr marL="533400">
              <a:buFont typeface="Arial" panose="020B0604020202020204" pitchFamily="34" charset="0"/>
              <a:buChar char="•"/>
            </a:pPr>
            <a:r>
              <a:rPr lang="en-GB" b="0" dirty="0"/>
              <a:t>Employer must display and notify the workplace of the RTW program (failing to do so is an offence);</a:t>
            </a:r>
          </a:p>
          <a:p>
            <a:pPr marL="533400">
              <a:buFont typeface="Arial" panose="020B0604020202020204" pitchFamily="34" charset="0"/>
              <a:buChar char="•"/>
            </a:pPr>
            <a:r>
              <a:rPr lang="en-GB" b="0" dirty="0"/>
              <a:t>Inform workers of their rights, obligations and the procedures for workplace rehabilitation and recovery at work;</a:t>
            </a:r>
          </a:p>
          <a:p>
            <a:pPr marL="533400">
              <a:buFont typeface="Arial" panose="020B0604020202020204" pitchFamily="34" charset="0"/>
              <a:buChar char="•"/>
            </a:pPr>
            <a:r>
              <a:rPr lang="en-GB" b="0" dirty="0"/>
              <a:t>RTW program must have set review dates every 2 years.</a:t>
            </a:r>
            <a:endParaRPr lang="en-AU" b="0" dirty="0"/>
          </a:p>
          <a:p>
            <a:endParaRPr lang="en-AU" dirty="0"/>
          </a:p>
        </p:txBody>
      </p:sp>
    </p:spTree>
    <p:extLst>
      <p:ext uri="{BB962C8B-B14F-4D97-AF65-F5344CB8AC3E}">
        <p14:creationId xmlns:p14="http://schemas.microsoft.com/office/powerpoint/2010/main" val="4113766621"/>
      </p:ext>
    </p:extLst>
  </p:cSld>
  <p:clrMapOvr>
    <a:masterClrMapping/>
  </p:clrMapOvr>
  <p:transition spd="med">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69BC-8C2E-4791-AD8D-A2D8438C4ABF}"/>
              </a:ext>
            </a:extLst>
          </p:cNvPr>
          <p:cNvSpPr>
            <a:spLocks noGrp="1"/>
          </p:cNvSpPr>
          <p:nvPr>
            <p:ph type="title"/>
          </p:nvPr>
        </p:nvSpPr>
        <p:spPr/>
        <p:txBody>
          <a:bodyPr/>
          <a:lstStyle/>
          <a:p>
            <a:r>
              <a:rPr lang="en-GB" dirty="0"/>
              <a:t>Category 2 Employers</a:t>
            </a:r>
            <a:endParaRPr lang="en-AU" dirty="0"/>
          </a:p>
        </p:txBody>
      </p:sp>
      <p:sp>
        <p:nvSpPr>
          <p:cNvPr id="3" name="Content Placeholder 2">
            <a:extLst>
              <a:ext uri="{FF2B5EF4-FFF2-40B4-BE49-F238E27FC236}">
                <a16:creationId xmlns:a16="http://schemas.microsoft.com/office/drawing/2014/main" id="{D3A07B4A-BDCB-4D8F-AC6A-E4AFBB7D1C20}"/>
              </a:ext>
            </a:extLst>
          </p:cNvPr>
          <p:cNvSpPr>
            <a:spLocks noGrp="1"/>
          </p:cNvSpPr>
          <p:nvPr>
            <p:ph idx="1"/>
          </p:nvPr>
        </p:nvSpPr>
        <p:spPr>
          <a:xfrm>
            <a:off x="677863" y="1337637"/>
            <a:ext cx="8596312" cy="5136315"/>
          </a:xfrm>
        </p:spPr>
        <p:txBody>
          <a:bodyPr/>
          <a:lstStyle/>
          <a:p>
            <a:r>
              <a:rPr lang="en-GB" sz="1400" b="0" dirty="0"/>
              <a:t>Are any employer that are not Category 1 employers.</a:t>
            </a:r>
          </a:p>
          <a:p>
            <a:r>
              <a:rPr lang="en-GB" sz="1400" b="0" dirty="0"/>
              <a:t>All Category 2 employers must have a RTW program in place within 12 months of becoming a category 2 employer.</a:t>
            </a:r>
          </a:p>
          <a:p>
            <a:r>
              <a:rPr lang="en-GB" sz="1400" b="0" dirty="0"/>
              <a:t>Must consult with workers and union that represents them when developing and reviewing the program.</a:t>
            </a:r>
          </a:p>
          <a:p>
            <a:pPr marL="0" indent="0">
              <a:buNone/>
            </a:pPr>
            <a:r>
              <a:rPr lang="en-GB" sz="1400" b="0" dirty="0"/>
              <a:t>For category 2 RTW, involves 3 main steps:</a:t>
            </a:r>
          </a:p>
          <a:p>
            <a:pPr marL="444500">
              <a:buFont typeface="Arial" panose="020B0604020202020204" pitchFamily="34" charset="0"/>
              <a:buChar char="•"/>
            </a:pPr>
            <a:r>
              <a:rPr lang="en-GB" sz="1400" b="0" dirty="0"/>
              <a:t>Appoint the person responsible for recovery at work.</a:t>
            </a:r>
          </a:p>
          <a:p>
            <a:pPr marL="444500">
              <a:buFont typeface="Arial" panose="020B0604020202020204" pitchFamily="34" charset="0"/>
              <a:buChar char="•"/>
            </a:pPr>
            <a:r>
              <a:rPr lang="en-GB" sz="1400" b="0" dirty="0"/>
              <a:t>Develop a return to work program.</a:t>
            </a:r>
          </a:p>
          <a:p>
            <a:pPr marL="444500">
              <a:buFont typeface="Arial" panose="020B0604020202020204" pitchFamily="34" charset="0"/>
              <a:buChar char="•"/>
            </a:pPr>
            <a:r>
              <a:rPr lang="en-GB" sz="1400" b="0" dirty="0"/>
              <a:t>Implement the return to work program.</a:t>
            </a:r>
          </a:p>
          <a:p>
            <a:pPr marL="0" indent="0">
              <a:buNone/>
            </a:pPr>
            <a:r>
              <a:rPr lang="en-GB" sz="1400" dirty="0"/>
              <a:t>TIPS</a:t>
            </a:r>
          </a:p>
          <a:p>
            <a:r>
              <a:rPr lang="en-GB" sz="1400" b="0" dirty="0"/>
              <a:t>Category 2 employers do not need to appoint a RTW co-ordinator (but should appoint someone to manage workers compensation related issues).</a:t>
            </a:r>
          </a:p>
          <a:p>
            <a:r>
              <a:rPr lang="en-GB" sz="1400" b="0" dirty="0"/>
              <a:t>Category 2 employer can meet their legal obligations by adopting or customising the standard return to work program for category 2 employers.</a:t>
            </a:r>
          </a:p>
          <a:p>
            <a:r>
              <a:rPr lang="en-GB" sz="1400" b="0" dirty="0"/>
              <a:t>Need to consult workers and union when developing a RTW program </a:t>
            </a:r>
            <a:r>
              <a:rPr lang="en-GB" sz="1400" b="0" dirty="0" err="1"/>
              <a:t>ie</a:t>
            </a:r>
            <a:r>
              <a:rPr lang="en-GB" sz="1400" b="0" dirty="0"/>
              <a:t>. through WHS committee</a:t>
            </a:r>
          </a:p>
          <a:p>
            <a:r>
              <a:rPr lang="en-GB" sz="1400" b="0" dirty="0"/>
              <a:t>Same obligations to inform as Category 1 and to review every 2 years.</a:t>
            </a:r>
            <a:endParaRPr lang="en-AU" sz="1400" b="0" dirty="0"/>
          </a:p>
          <a:p>
            <a:pPr marL="342900" indent="-342900">
              <a:buAutoNum type="arabicPeriod"/>
            </a:pPr>
            <a:endParaRPr lang="en-GB" sz="1400" b="0" dirty="0"/>
          </a:p>
          <a:p>
            <a:pPr marL="0" indent="0">
              <a:buNone/>
            </a:pPr>
            <a:endParaRPr lang="en-AU" dirty="0"/>
          </a:p>
        </p:txBody>
      </p:sp>
    </p:spTree>
    <p:extLst>
      <p:ext uri="{BB962C8B-B14F-4D97-AF65-F5344CB8AC3E}">
        <p14:creationId xmlns:p14="http://schemas.microsoft.com/office/powerpoint/2010/main" val="2598081875"/>
      </p:ext>
    </p:extLst>
  </p:cSld>
  <p:clrMapOvr>
    <a:masterClrMapping/>
  </p:clrMapOvr>
  <p:transition spd="med">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1AB0-5BEC-41AA-8D39-263770EB002C}"/>
              </a:ext>
            </a:extLst>
          </p:cNvPr>
          <p:cNvSpPr>
            <a:spLocks noGrp="1"/>
          </p:cNvSpPr>
          <p:nvPr>
            <p:ph type="title"/>
          </p:nvPr>
        </p:nvSpPr>
        <p:spPr/>
        <p:txBody>
          <a:bodyPr/>
          <a:lstStyle/>
          <a:p>
            <a:r>
              <a:rPr lang="en-GB" sz="2800" dirty="0"/>
              <a:t>Return to Work obligations for Employers in </a:t>
            </a:r>
            <a:r>
              <a:rPr lang="en-GB" sz="2800" dirty="0" err="1"/>
              <a:t>Qld</a:t>
            </a:r>
            <a:endParaRPr lang="en-AU" dirty="0"/>
          </a:p>
        </p:txBody>
      </p:sp>
      <p:sp>
        <p:nvSpPr>
          <p:cNvPr id="3" name="Content Placeholder 2">
            <a:extLst>
              <a:ext uri="{FF2B5EF4-FFF2-40B4-BE49-F238E27FC236}">
                <a16:creationId xmlns:a16="http://schemas.microsoft.com/office/drawing/2014/main" id="{EAE90D0D-475A-42AC-8CB2-38E11E63E7C2}"/>
              </a:ext>
            </a:extLst>
          </p:cNvPr>
          <p:cNvSpPr>
            <a:spLocks noGrp="1"/>
          </p:cNvSpPr>
          <p:nvPr>
            <p:ph idx="1"/>
          </p:nvPr>
        </p:nvSpPr>
        <p:spPr>
          <a:xfrm>
            <a:off x="677863" y="1852246"/>
            <a:ext cx="8596312" cy="4189781"/>
          </a:xfrm>
        </p:spPr>
        <p:txBody>
          <a:bodyPr/>
          <a:lstStyle/>
          <a:p>
            <a:r>
              <a:rPr lang="en-AU" b="0" dirty="0"/>
              <a:t>Employers who pay annual wages of more than $7,124, 520 for the proceeding financial year or that are in a high risk industry with wages of more than $3, 562, 250 must appoint a rehabilitation and return to work Co-Ordinator (RTWC)</a:t>
            </a:r>
          </a:p>
          <a:p>
            <a:r>
              <a:rPr lang="en-AU" b="0" dirty="0"/>
              <a:t>Clubs not classified as high risk industry hence only larger clubs effected</a:t>
            </a:r>
          </a:p>
          <a:p>
            <a:r>
              <a:rPr lang="en-AU" b="0" dirty="0"/>
              <a:t>Deregulation - no need for RTWC to be registered to carry out role/no longer need to renew current certificates</a:t>
            </a:r>
          </a:p>
          <a:p>
            <a:r>
              <a:rPr lang="en-AU" b="0" dirty="0"/>
              <a:t>Responsibility is on the Employer to ascertain whether the RTWC is “appropriately qualified” to carry out the rehabilitation and return to work functions in the workplace</a:t>
            </a:r>
          </a:p>
          <a:p>
            <a:r>
              <a:rPr lang="en-AU" b="0" dirty="0"/>
              <a:t>Overarching obligation to ensure health, safety and welfare warrants some form of policy within clubs to deal with rehabilitation of workers/return to work</a:t>
            </a:r>
          </a:p>
          <a:p>
            <a:endParaRPr lang="en-AU" dirty="0"/>
          </a:p>
        </p:txBody>
      </p:sp>
    </p:spTree>
    <p:extLst>
      <p:ext uri="{BB962C8B-B14F-4D97-AF65-F5344CB8AC3E}">
        <p14:creationId xmlns:p14="http://schemas.microsoft.com/office/powerpoint/2010/main" val="2534079703"/>
      </p:ext>
    </p:extLst>
  </p:cSld>
  <p:clrMapOvr>
    <a:masterClrMapping/>
  </p:clrMapOvr>
  <p:transition spd="med">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3CB9-B27C-45E5-AC02-6BC64C545272}"/>
              </a:ext>
            </a:extLst>
          </p:cNvPr>
          <p:cNvSpPr>
            <a:spLocks noGrp="1"/>
          </p:cNvSpPr>
          <p:nvPr>
            <p:ph type="title"/>
          </p:nvPr>
        </p:nvSpPr>
        <p:spPr/>
        <p:txBody>
          <a:bodyPr/>
          <a:lstStyle/>
          <a:p>
            <a:r>
              <a:rPr lang="en-AU" dirty="0"/>
              <a:t>Return to Work Obligations for Employers in Qld </a:t>
            </a:r>
          </a:p>
        </p:txBody>
      </p:sp>
      <p:sp>
        <p:nvSpPr>
          <p:cNvPr id="3" name="Content Placeholder 2">
            <a:extLst>
              <a:ext uri="{FF2B5EF4-FFF2-40B4-BE49-F238E27FC236}">
                <a16:creationId xmlns:a16="http://schemas.microsoft.com/office/drawing/2014/main" id="{D0F80AF5-4CAF-4217-AF24-6E52DB957B2F}"/>
              </a:ext>
            </a:extLst>
          </p:cNvPr>
          <p:cNvSpPr>
            <a:spLocks noGrp="1"/>
          </p:cNvSpPr>
          <p:nvPr>
            <p:ph idx="1"/>
          </p:nvPr>
        </p:nvSpPr>
        <p:spPr/>
        <p:txBody>
          <a:bodyPr/>
          <a:lstStyle/>
          <a:p>
            <a:r>
              <a:rPr lang="en-AU" b="0" dirty="0"/>
              <a:t>An Employer that is required to appoint a rehabilitation  and RTWC  must also have workplace rehabilitation policy and procedures</a:t>
            </a:r>
          </a:p>
          <a:p>
            <a:r>
              <a:rPr lang="en-AU" b="0" dirty="0"/>
              <a:t>The policy must be reviewed internally at least every 3 years</a:t>
            </a:r>
          </a:p>
          <a:p>
            <a:r>
              <a:rPr lang="en-AU" b="0" dirty="0"/>
              <a:t>Employers have six months from the date they fall within the categories to appoint a rehabilitation and RTWC to develop and implement their policy and procedures</a:t>
            </a:r>
          </a:p>
          <a:p>
            <a:r>
              <a:rPr lang="en-AU" b="0" dirty="0" err="1"/>
              <a:t>Workcover</a:t>
            </a:r>
            <a:r>
              <a:rPr lang="en-AU" b="0" dirty="0"/>
              <a:t> Qld website has a template that can assist employers</a:t>
            </a:r>
          </a:p>
          <a:p>
            <a:r>
              <a:rPr lang="en-AU" b="0" dirty="0"/>
              <a:t>Adherence to Guidelines for standard for rehabilitation (Qld)</a:t>
            </a:r>
          </a:p>
          <a:p>
            <a:r>
              <a:rPr lang="en-AU" b="0" dirty="0"/>
              <a:t>No requirement to notify regulators of existence of policy</a:t>
            </a:r>
          </a:p>
        </p:txBody>
      </p:sp>
    </p:spTree>
    <p:extLst>
      <p:ext uri="{BB962C8B-B14F-4D97-AF65-F5344CB8AC3E}">
        <p14:creationId xmlns:p14="http://schemas.microsoft.com/office/powerpoint/2010/main" val="4225345020"/>
      </p:ext>
    </p:extLst>
  </p:cSld>
  <p:clrMapOvr>
    <a:masterClrMapping/>
  </p:clrMapOvr>
  <p:transition spd="med">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797169"/>
          </a:xfrm>
        </p:spPr>
        <p:txBody>
          <a:bodyPr>
            <a:normAutofit/>
          </a:bodyPr>
          <a:lstStyle/>
          <a:p>
            <a:r>
              <a:rPr lang="en-AU" sz="3200" dirty="0"/>
              <a:t>Costs of Stress Claims at Work</a:t>
            </a:r>
          </a:p>
        </p:txBody>
      </p:sp>
      <p:sp>
        <p:nvSpPr>
          <p:cNvPr id="3" name="Content Placeholder 2"/>
          <p:cNvSpPr>
            <a:spLocks noGrp="1"/>
          </p:cNvSpPr>
          <p:nvPr>
            <p:ph idx="1"/>
          </p:nvPr>
        </p:nvSpPr>
        <p:spPr>
          <a:xfrm>
            <a:off x="677863" y="1562986"/>
            <a:ext cx="8596312" cy="4479039"/>
          </a:xfrm>
        </p:spPr>
        <p:txBody>
          <a:bodyPr/>
          <a:lstStyle/>
          <a:p>
            <a:r>
              <a:rPr lang="en-GB" sz="1400" b="0" dirty="0"/>
              <a:t>Work-related stress is the second most common compensated illness/injury in Australia, </a:t>
            </a:r>
            <a:r>
              <a:rPr lang="en-GB" sz="1400" b="0" dirty="0">
                <a:solidFill>
                  <a:schemeClr val="tx1"/>
                </a:solidFill>
              </a:rPr>
              <a:t>after musculoskeletal disorders.</a:t>
            </a:r>
          </a:p>
          <a:p>
            <a:r>
              <a:rPr lang="en-GB" sz="1400" b="0" dirty="0">
                <a:solidFill>
                  <a:schemeClr val="tx1"/>
                </a:solidFill>
              </a:rPr>
              <a:t>The total economic cost of work related injury to the Australian economy was estimated to be $61.8 billion in the 2012-13 reference year (Australian Bureau of Statistics, Work Related Injuries Survey ‘WRIS’). This had almost doubled in just over ten years from the 2000-01 financial year being $34.3 billion.</a:t>
            </a:r>
          </a:p>
          <a:p>
            <a:r>
              <a:rPr lang="en-GB" sz="1400" b="0" dirty="0">
                <a:solidFill>
                  <a:schemeClr val="tx1"/>
                </a:solidFill>
              </a:rPr>
              <a:t>The most recent figures from the 2013-14 period indicate that 61% of people who experienced a work-related injury were males.</a:t>
            </a:r>
          </a:p>
          <a:p>
            <a:r>
              <a:rPr lang="en-GB" sz="1400" b="0" dirty="0">
                <a:solidFill>
                  <a:schemeClr val="tx1"/>
                </a:solidFill>
              </a:rPr>
              <a:t>Significant adverse effects on organisational performance.</a:t>
            </a:r>
          </a:p>
          <a:p>
            <a:r>
              <a:rPr lang="en-GB" sz="1400" b="0" dirty="0">
                <a:solidFill>
                  <a:schemeClr val="tx1"/>
                </a:solidFill>
              </a:rPr>
              <a:t>The most common work-related causes of  “stress” include but are not limited to:</a:t>
            </a:r>
          </a:p>
          <a:p>
            <a:pPr lvl="1">
              <a:buFont typeface="Wingdings" panose="05000000000000000000" pitchFamily="2" charset="2"/>
              <a:buChar char="§"/>
            </a:pPr>
            <a:r>
              <a:rPr lang="en-GB" sz="1400" b="0" dirty="0">
                <a:solidFill>
                  <a:schemeClr val="tx1"/>
                </a:solidFill>
              </a:rPr>
              <a:t>Organisational culture and management practices;</a:t>
            </a:r>
          </a:p>
          <a:p>
            <a:pPr lvl="1">
              <a:buFont typeface="Wingdings" panose="05000000000000000000" pitchFamily="2" charset="2"/>
              <a:buChar char="§"/>
            </a:pPr>
            <a:r>
              <a:rPr lang="en-GB" sz="1400" b="0" dirty="0">
                <a:solidFill>
                  <a:schemeClr val="tx1"/>
                </a:solidFill>
              </a:rPr>
              <a:t>Physical work environment and trauma;</a:t>
            </a:r>
          </a:p>
          <a:p>
            <a:pPr lvl="1">
              <a:buFont typeface="Wingdings" panose="05000000000000000000" pitchFamily="2" charset="2"/>
              <a:buChar char="§"/>
            </a:pPr>
            <a:r>
              <a:rPr lang="en-GB" sz="1400" b="0" dirty="0">
                <a:solidFill>
                  <a:schemeClr val="tx1"/>
                </a:solidFill>
              </a:rPr>
              <a:t>Change management and role conflict.</a:t>
            </a:r>
          </a:p>
          <a:p>
            <a:pPr lvl="1">
              <a:buFont typeface="Wingdings" panose="05000000000000000000" pitchFamily="2" charset="2"/>
              <a:buChar char="§"/>
            </a:pPr>
            <a:endParaRPr lang="en-GB" b="0" dirty="0">
              <a:solidFill>
                <a:schemeClr val="tx1"/>
              </a:solidFill>
            </a:endParaRPr>
          </a:p>
          <a:p>
            <a:pPr marL="0" indent="0">
              <a:buNone/>
            </a:pPr>
            <a:r>
              <a:rPr lang="en-GB" sz="1600" b="0" dirty="0">
                <a:solidFill>
                  <a:schemeClr val="tx1"/>
                </a:solidFill>
              </a:rPr>
              <a:t>	</a:t>
            </a:r>
          </a:p>
          <a:p>
            <a:endParaRPr lang="en-GB" sz="1600" b="0" dirty="0"/>
          </a:p>
          <a:p>
            <a:pPr marL="0" indent="0">
              <a:buNone/>
            </a:pPr>
            <a:endParaRPr lang="en-GB" sz="1600" b="0" dirty="0"/>
          </a:p>
          <a:p>
            <a:endParaRPr lang="en-AU" dirty="0"/>
          </a:p>
        </p:txBody>
      </p:sp>
      <p:pic>
        <p:nvPicPr>
          <p:cNvPr id="4" name="Picture 3" descr="A person using a computer&#10;&#10;Description generated with very high confidence">
            <a:extLst>
              <a:ext uri="{FF2B5EF4-FFF2-40B4-BE49-F238E27FC236}">
                <a16:creationId xmlns:a16="http://schemas.microsoft.com/office/drawing/2014/main" id="{8F4B1385-39C0-4EC2-ABC2-CDCBA5FF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0" y="4447673"/>
            <a:ext cx="3114675" cy="2199928"/>
          </a:xfrm>
          <a:prstGeom prst="rect">
            <a:avLst/>
          </a:prstGeom>
        </p:spPr>
      </p:pic>
    </p:spTree>
    <p:extLst>
      <p:ext uri="{BB962C8B-B14F-4D97-AF65-F5344CB8AC3E}">
        <p14:creationId xmlns:p14="http://schemas.microsoft.com/office/powerpoint/2010/main" val="2497668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hing&#10;&#10;Description generated with high confidence">
            <a:extLst>
              <a:ext uri="{FF2B5EF4-FFF2-40B4-BE49-F238E27FC236}">
                <a16:creationId xmlns:a16="http://schemas.microsoft.com/office/drawing/2014/main" id="{A9533FB8-ACB8-4A53-99D9-0983D2B1E2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096"/>
          <a:stretch/>
        </p:blipFill>
        <p:spPr>
          <a:xfrm>
            <a:off x="8394700" y="3828085"/>
            <a:ext cx="3149600" cy="2826715"/>
          </a:xfrm>
          <a:prstGeom prst="rect">
            <a:avLst/>
          </a:prstGeom>
        </p:spPr>
      </p:pic>
      <p:sp>
        <p:nvSpPr>
          <p:cNvPr id="2" name="Title 1"/>
          <p:cNvSpPr>
            <a:spLocks noGrp="1"/>
          </p:cNvSpPr>
          <p:nvPr>
            <p:ph type="title"/>
          </p:nvPr>
        </p:nvSpPr>
        <p:spPr>
          <a:xfrm>
            <a:off x="677863" y="609600"/>
            <a:ext cx="8596312" cy="962722"/>
          </a:xfrm>
        </p:spPr>
        <p:txBody>
          <a:bodyPr>
            <a:normAutofit fontScale="90000"/>
          </a:bodyPr>
          <a:lstStyle/>
          <a:p>
            <a:r>
              <a:rPr lang="en-AU" sz="3200" dirty="0"/>
              <a:t>Risks for Clubs associated with Return to Work programs</a:t>
            </a:r>
          </a:p>
        </p:txBody>
      </p:sp>
      <p:sp>
        <p:nvSpPr>
          <p:cNvPr id="3" name="Content Placeholder 2"/>
          <p:cNvSpPr>
            <a:spLocks noGrp="1"/>
          </p:cNvSpPr>
          <p:nvPr>
            <p:ph idx="1"/>
          </p:nvPr>
        </p:nvSpPr>
        <p:spPr>
          <a:xfrm>
            <a:off x="677863" y="1572322"/>
            <a:ext cx="8596312" cy="4469704"/>
          </a:xfrm>
        </p:spPr>
        <p:txBody>
          <a:bodyPr/>
          <a:lstStyle/>
          <a:p>
            <a:pPr marL="0" indent="0">
              <a:buNone/>
            </a:pPr>
            <a:r>
              <a:rPr lang="en-AU" sz="1600" dirty="0"/>
              <a:t>Particular risks arise when an Employee returns to work from an Injury in addition to the risk of re-injury</a:t>
            </a:r>
          </a:p>
          <a:p>
            <a:r>
              <a:rPr lang="en-AU" sz="1400" b="0" dirty="0"/>
              <a:t>Discipline – Employees have not been held to the requisite notification and evidence requirements for accessing paid (or entitlement to unpaid leave is unclear)</a:t>
            </a:r>
          </a:p>
          <a:p>
            <a:r>
              <a:rPr lang="en-AU" sz="1400" b="0" dirty="0"/>
              <a:t>Delay – Employees have been allowed to remain on extended unpaid sick leave for too long, without clear expectations on when a final decision concerning their employment will be made</a:t>
            </a:r>
          </a:p>
          <a:p>
            <a:r>
              <a:rPr lang="en-AU" sz="1400" b="0" dirty="0"/>
              <a:t>Alternatives – Employers have failed to adequately explore reasonable adjustments that could be made to the role to accommodate illness or injury or redeployment</a:t>
            </a:r>
          </a:p>
          <a:p>
            <a:r>
              <a:rPr lang="en-AU" sz="1400" b="0" dirty="0"/>
              <a:t>Clarity – Employers have failed to clearly set out the employee with Job requirements and whether the modified role is permanent or temporary</a:t>
            </a:r>
          </a:p>
          <a:p>
            <a:r>
              <a:rPr lang="en-AU" sz="1400" b="0" dirty="0"/>
              <a:t>Medical evidence – Employers have failed to proactively manage the employees capacity to work and seek out medical evidence to support decisions concerning employment – </a:t>
            </a:r>
            <a:r>
              <a:rPr lang="en-AU" sz="1400" b="0" dirty="0" err="1"/>
              <a:t>ie</a:t>
            </a:r>
            <a:r>
              <a:rPr lang="en-AU" sz="1400" b="0" dirty="0"/>
              <a:t> stay or go/press medical practitioner for answers/reinjury because badly managed program</a:t>
            </a:r>
          </a:p>
          <a:p>
            <a:r>
              <a:rPr lang="en-AU" sz="1400" b="0" dirty="0"/>
              <a:t>Lack of communication with stakeholders – need clear line of communication between RTWC, worker, insurer, rehabilitation provider, medical advisers.</a:t>
            </a:r>
            <a:endParaRPr lang="en-AU" dirty="0"/>
          </a:p>
        </p:txBody>
      </p:sp>
    </p:spTree>
    <p:extLst>
      <p:ext uri="{BB962C8B-B14F-4D97-AF65-F5344CB8AC3E}">
        <p14:creationId xmlns:p14="http://schemas.microsoft.com/office/powerpoint/2010/main" val="903607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3AEE-E418-40D4-B172-84809F4EF9FE}"/>
              </a:ext>
            </a:extLst>
          </p:cNvPr>
          <p:cNvSpPr>
            <a:spLocks noGrp="1"/>
          </p:cNvSpPr>
          <p:nvPr>
            <p:ph type="title"/>
          </p:nvPr>
        </p:nvSpPr>
        <p:spPr/>
        <p:txBody>
          <a:bodyPr/>
          <a:lstStyle/>
          <a:p>
            <a:r>
              <a:rPr lang="en-AU" dirty="0"/>
              <a:t>Rehabilitation and Return to Work in the context of Psychological injury</a:t>
            </a:r>
          </a:p>
        </p:txBody>
      </p:sp>
      <p:sp>
        <p:nvSpPr>
          <p:cNvPr id="3" name="Content Placeholder 2">
            <a:extLst>
              <a:ext uri="{FF2B5EF4-FFF2-40B4-BE49-F238E27FC236}">
                <a16:creationId xmlns:a16="http://schemas.microsoft.com/office/drawing/2014/main" id="{1AFD1CFF-E35A-4088-B301-A840337FB8BF}"/>
              </a:ext>
            </a:extLst>
          </p:cNvPr>
          <p:cNvSpPr>
            <a:spLocks noGrp="1"/>
          </p:cNvSpPr>
          <p:nvPr>
            <p:ph idx="1"/>
          </p:nvPr>
        </p:nvSpPr>
        <p:spPr>
          <a:xfrm>
            <a:off x="803266" y="1774092"/>
            <a:ext cx="8596312" cy="3970101"/>
          </a:xfrm>
        </p:spPr>
        <p:txBody>
          <a:bodyPr/>
          <a:lstStyle/>
          <a:p>
            <a:r>
              <a:rPr lang="en-AU" sz="1600" b="0" dirty="0"/>
              <a:t>Prompt notification of injury of a claim initiates the management of a claim and early intervention practices that may assist a worker with Psychological injury</a:t>
            </a:r>
          </a:p>
          <a:p>
            <a:r>
              <a:rPr lang="en-AU" sz="1600" b="0" dirty="0"/>
              <a:t>Key factors for successful return to work in the instance of Psychological injury are:</a:t>
            </a:r>
          </a:p>
          <a:p>
            <a:pPr>
              <a:buFont typeface="Arial" panose="020B0604020202020204" pitchFamily="34" charset="0"/>
              <a:buChar char="•"/>
            </a:pPr>
            <a:r>
              <a:rPr lang="en-AU" sz="1600" b="0" dirty="0"/>
              <a:t>Ensuring that workplace psychological hazards are addressed appropriately</a:t>
            </a:r>
          </a:p>
          <a:p>
            <a:pPr>
              <a:buFont typeface="Arial" panose="020B0604020202020204" pitchFamily="34" charset="0"/>
              <a:buChar char="•"/>
            </a:pPr>
            <a:r>
              <a:rPr lang="en-AU" sz="1600" b="0" dirty="0"/>
              <a:t>Early intervention</a:t>
            </a:r>
          </a:p>
          <a:p>
            <a:pPr>
              <a:buFont typeface="Arial" panose="020B0604020202020204" pitchFamily="34" charset="0"/>
              <a:buChar char="•"/>
            </a:pPr>
            <a:r>
              <a:rPr lang="en-AU" sz="1600" b="0" dirty="0"/>
              <a:t>An effective workplace –based rehabilitation program and return to work plan</a:t>
            </a:r>
          </a:p>
          <a:p>
            <a:pPr>
              <a:buFont typeface="Arial" panose="020B0604020202020204" pitchFamily="34" charset="0"/>
              <a:buChar char="•"/>
            </a:pPr>
            <a:r>
              <a:rPr lang="en-AU" sz="1600" b="0" dirty="0"/>
              <a:t>Effective claims management, and</a:t>
            </a:r>
          </a:p>
          <a:p>
            <a:pPr>
              <a:buFont typeface="Arial" panose="020B0604020202020204" pitchFamily="34" charset="0"/>
              <a:buChar char="•"/>
            </a:pPr>
            <a:r>
              <a:rPr lang="en-AU" sz="1600" b="0" dirty="0"/>
              <a:t>Co-operation, collaboration and consultation between all parties involved.</a:t>
            </a:r>
          </a:p>
          <a:p>
            <a:pPr>
              <a:buFont typeface="Arial" panose="020B0604020202020204" pitchFamily="34" charset="0"/>
              <a:buChar char="•"/>
            </a:pPr>
            <a:r>
              <a:rPr lang="en-AU" sz="1600" b="0" dirty="0"/>
              <a:t>Generally in all jurisdictions, employers have obligations to consult with the worker and other involved parties, develop or be involved in the development of a return to work plan and provide suitable duties</a:t>
            </a:r>
          </a:p>
          <a:p>
            <a:pPr>
              <a:buFont typeface="Arial" panose="020B0604020202020204" pitchFamily="34" charset="0"/>
              <a:buChar char="•"/>
            </a:pPr>
            <a:r>
              <a:rPr lang="en-AU" sz="1600" b="0" dirty="0"/>
              <a:t>Over arching responsibility to ensure health, safety and welfare of employees.</a:t>
            </a:r>
          </a:p>
          <a:p>
            <a:endParaRPr lang="en-AU" dirty="0"/>
          </a:p>
        </p:txBody>
      </p:sp>
    </p:spTree>
    <p:extLst>
      <p:ext uri="{BB962C8B-B14F-4D97-AF65-F5344CB8AC3E}">
        <p14:creationId xmlns:p14="http://schemas.microsoft.com/office/powerpoint/2010/main" val="1112666945"/>
      </p:ext>
    </p:extLst>
  </p:cSld>
  <p:clrMapOvr>
    <a:masterClrMapping/>
  </p:clrMapOvr>
  <p:transition spd="med">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712380"/>
            <a:ext cx="8596312" cy="971453"/>
          </a:xfrm>
        </p:spPr>
        <p:txBody>
          <a:bodyPr/>
          <a:lstStyle/>
          <a:p>
            <a:r>
              <a:rPr lang="en-AU" dirty="0"/>
              <a:t>Effective Management of Return to Work</a:t>
            </a:r>
          </a:p>
        </p:txBody>
      </p:sp>
      <p:sp>
        <p:nvSpPr>
          <p:cNvPr id="3" name="Content Placeholder 2"/>
          <p:cNvSpPr>
            <a:spLocks noGrp="1"/>
          </p:cNvSpPr>
          <p:nvPr>
            <p:ph idx="1"/>
          </p:nvPr>
        </p:nvSpPr>
        <p:spPr>
          <a:xfrm>
            <a:off x="677863" y="1552353"/>
            <a:ext cx="8596312" cy="4489675"/>
          </a:xfrm>
        </p:spPr>
        <p:txBody>
          <a:bodyPr/>
          <a:lstStyle/>
          <a:p>
            <a:pPr marL="0" indent="0">
              <a:buNone/>
            </a:pPr>
            <a:r>
              <a:rPr lang="en-AU" sz="1600" dirty="0"/>
              <a:t>Ways to ensure effective management of Return to Work:</a:t>
            </a:r>
          </a:p>
          <a:p>
            <a:pPr marL="0" indent="0">
              <a:spcBef>
                <a:spcPts val="0"/>
              </a:spcBef>
              <a:buNone/>
            </a:pPr>
            <a:endParaRPr lang="en-AU" sz="1600" dirty="0"/>
          </a:p>
          <a:p>
            <a:r>
              <a:rPr lang="en-AU" sz="1600" b="0" dirty="0"/>
              <a:t>Be satisfied that an employee is fit for return to work via medical evidence</a:t>
            </a:r>
          </a:p>
          <a:p>
            <a:r>
              <a:rPr lang="en-AU" sz="1600" b="0" dirty="0"/>
              <a:t>Employers can direct employees to attend an independent medical examination in order to test their fitness for work (in the absence of express term in contract or industrial instrument)</a:t>
            </a:r>
          </a:p>
          <a:p>
            <a:r>
              <a:rPr lang="en-AU" sz="1600" b="0" dirty="0"/>
              <a:t>Consult with worker to identify any potential hazards and eliminate or control those risks upon return to work. Ensure a modified position is suitable</a:t>
            </a:r>
          </a:p>
          <a:p>
            <a:r>
              <a:rPr lang="en-AU" sz="1600" b="0" dirty="0"/>
              <a:t>Have a return to work program to help injured workers with their recovery and return to work policy to give Managers guidance</a:t>
            </a:r>
          </a:p>
          <a:p>
            <a:r>
              <a:rPr lang="en-AU" sz="1600" b="0" dirty="0"/>
              <a:t>An employee’s inability to perform the inherent requirements of the position generally would be a valid reason for dismissal subject to legislative compliance (subject to statutory time periods of 6 months in NSW and 12 months in Qld)</a:t>
            </a:r>
          </a:p>
          <a:p>
            <a:r>
              <a:rPr lang="en-AU" sz="1600" b="0" dirty="0"/>
              <a:t>Employers must allow afford procedural fairness before making any decision concerning employment in terms of inability to carry out inherent requirements</a:t>
            </a:r>
          </a:p>
        </p:txBody>
      </p:sp>
    </p:spTree>
    <p:extLst>
      <p:ext uri="{BB962C8B-B14F-4D97-AF65-F5344CB8AC3E}">
        <p14:creationId xmlns:p14="http://schemas.microsoft.com/office/powerpoint/2010/main" val="3019686923"/>
      </p:ext>
    </p:extLst>
  </p:cSld>
  <p:clrMapOvr>
    <a:masterClrMapping/>
  </p:clrMapOvr>
  <p:transition spd="med">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765544"/>
            <a:ext cx="8596312" cy="742825"/>
          </a:xfrm>
        </p:spPr>
        <p:txBody>
          <a:bodyPr>
            <a:normAutofit/>
          </a:bodyPr>
          <a:lstStyle/>
          <a:p>
            <a:r>
              <a:rPr lang="en-AU" sz="2800" dirty="0"/>
              <a:t>Effective Management of Return to Work</a:t>
            </a:r>
          </a:p>
        </p:txBody>
      </p:sp>
      <p:sp>
        <p:nvSpPr>
          <p:cNvPr id="3" name="Content Placeholder 2"/>
          <p:cNvSpPr>
            <a:spLocks noGrp="1"/>
          </p:cNvSpPr>
          <p:nvPr>
            <p:ph idx="1"/>
          </p:nvPr>
        </p:nvSpPr>
        <p:spPr>
          <a:xfrm>
            <a:off x="677863" y="1743740"/>
            <a:ext cx="8596312" cy="4298285"/>
          </a:xfrm>
        </p:spPr>
        <p:txBody>
          <a:bodyPr/>
          <a:lstStyle/>
          <a:p>
            <a:r>
              <a:rPr lang="en-AU" sz="1600" b="0" dirty="0"/>
              <a:t>Keep in touch with your Employee regularly and enquire regarding estimated recovery times</a:t>
            </a:r>
          </a:p>
          <a:p>
            <a:r>
              <a:rPr lang="en-AU" sz="1600" b="0" dirty="0"/>
              <a:t>Provide updates or news of the office or work site (where appropriate)</a:t>
            </a:r>
          </a:p>
          <a:p>
            <a:r>
              <a:rPr lang="en-AU" sz="1600" b="0" dirty="0"/>
              <a:t>Reassure the Employee they are missed and the team is keen for their return. Attempt to include them in any social work gatherings or relevant meetings (if they are able to attend, and once again where appropriate)</a:t>
            </a:r>
          </a:p>
          <a:p>
            <a:r>
              <a:rPr lang="en-AU" sz="1600" b="0" dirty="0"/>
              <a:t>Address and resolve any outstanding issues that may be a barrier to the Employee returning to work.</a:t>
            </a:r>
          </a:p>
          <a:p>
            <a:r>
              <a:rPr lang="en-AU" sz="1600" b="0" dirty="0"/>
              <a:t>Advise the Employee what you will do to assist in their return to work and suitable employment to support their return to work</a:t>
            </a:r>
          </a:p>
          <a:p>
            <a:endParaRPr lang="en-AU" dirty="0"/>
          </a:p>
        </p:txBody>
      </p:sp>
      <p:pic>
        <p:nvPicPr>
          <p:cNvPr id="4" name="Picture 3" descr="A picture containing thing&#10;&#10;Description generated with high confidence">
            <a:extLst>
              <a:ext uri="{FF2B5EF4-FFF2-40B4-BE49-F238E27FC236}">
                <a16:creationId xmlns:a16="http://schemas.microsoft.com/office/drawing/2014/main" id="{6C2E3831-7A6C-4406-A78B-2B9D4E452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925" y="4784996"/>
            <a:ext cx="3457575" cy="1943309"/>
          </a:xfrm>
          <a:prstGeom prst="rect">
            <a:avLst/>
          </a:prstGeom>
        </p:spPr>
      </p:pic>
    </p:spTree>
    <p:extLst>
      <p:ext uri="{BB962C8B-B14F-4D97-AF65-F5344CB8AC3E}">
        <p14:creationId xmlns:p14="http://schemas.microsoft.com/office/powerpoint/2010/main" val="3922942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942753"/>
          </a:xfrm>
        </p:spPr>
        <p:txBody>
          <a:bodyPr/>
          <a:lstStyle/>
          <a:p>
            <a:r>
              <a:rPr lang="en-AU" dirty="0"/>
              <a:t>Providing suitable duties</a:t>
            </a:r>
          </a:p>
        </p:txBody>
      </p:sp>
      <p:sp>
        <p:nvSpPr>
          <p:cNvPr id="3" name="Content Placeholder 2"/>
          <p:cNvSpPr>
            <a:spLocks noGrp="1"/>
          </p:cNvSpPr>
          <p:nvPr>
            <p:ph idx="1"/>
          </p:nvPr>
        </p:nvSpPr>
        <p:spPr>
          <a:xfrm>
            <a:off x="677863" y="1391138"/>
            <a:ext cx="8596312" cy="4798647"/>
          </a:xfrm>
        </p:spPr>
        <p:txBody>
          <a:bodyPr/>
          <a:lstStyle/>
          <a:p>
            <a:pPr marL="0" indent="0">
              <a:buNone/>
            </a:pPr>
            <a:r>
              <a:rPr lang="en-AU" sz="1400" dirty="0"/>
              <a:t>Provision of Suitable duties refers to and may involve the following:</a:t>
            </a:r>
            <a:endParaRPr lang="en-AU" sz="1400" b="0" dirty="0"/>
          </a:p>
          <a:p>
            <a:r>
              <a:rPr lang="en-AU" sz="1400" b="0" dirty="0"/>
              <a:t>Suitable duties refers to work that is suited to the workers currently taking into account of their capacity, medical condition, age, skills, work experience and pre- injury employment - see s.32 A, WC act NSW and s.4s WC &amp; R Act (Qld)</a:t>
            </a:r>
          </a:p>
          <a:p>
            <a:r>
              <a:rPr lang="en-AU" sz="1400" b="0" dirty="0"/>
              <a:t>When the Employee is returning to work their doctor will provide a Certificate of Capacity.</a:t>
            </a:r>
          </a:p>
          <a:p>
            <a:r>
              <a:rPr lang="en-AU" sz="1400" b="0" dirty="0"/>
              <a:t>Under the legislation, you are required to provide employment that is both suitable and, as far as reasonably practicable, the same as or equivalent to the employment the worker was in at the time of the injury. If you cannot provide or identify suitable work, your insurer can help you with other options</a:t>
            </a:r>
          </a:p>
          <a:p>
            <a:r>
              <a:rPr lang="en-AU" sz="1400" b="0" dirty="0"/>
              <a:t>Employees are required to co- operate in the rehabilitation process - see s.47 1998 Act (NSW) and ss231-232 in WC &amp; R Act (Qld)</a:t>
            </a:r>
          </a:p>
          <a:p>
            <a:r>
              <a:rPr lang="en-AU" sz="1400" b="0" dirty="0"/>
              <a:t>Suitable duties may require the following adjustments:</a:t>
            </a:r>
          </a:p>
          <a:p>
            <a:pPr marL="533400" indent="-266700">
              <a:buFont typeface="Arial" panose="020B0604020202020204" pitchFamily="34" charset="0"/>
              <a:buChar char="•"/>
            </a:pPr>
            <a:r>
              <a:rPr lang="en-AU" sz="1400" b="0" dirty="0"/>
              <a:t>Flexible working arrangements – varying start and finish times/allowing extra or longer work breaks</a:t>
            </a:r>
          </a:p>
          <a:p>
            <a:pPr marL="533400" indent="-266700">
              <a:buFont typeface="Arial" panose="020B0604020202020204" pitchFamily="34" charset="0"/>
              <a:buChar char="•"/>
            </a:pPr>
            <a:r>
              <a:rPr lang="en-AU" sz="1400" b="0" dirty="0"/>
              <a:t>Modifying some aspect of the job or work tasks – simplifying tasks, providing greater support- writing down instructions, developing or varying work procedures, allowing people to sit instead of stand</a:t>
            </a:r>
          </a:p>
          <a:p>
            <a:pPr marL="533400" indent="-266700">
              <a:buFont typeface="Arial" panose="020B0604020202020204" pitchFamily="34" charset="0"/>
              <a:buChar char="•"/>
            </a:pPr>
            <a:r>
              <a:rPr lang="en-AU" sz="1400" b="0" dirty="0"/>
              <a:t>Modifying the work station or work area – relocating the workstation </a:t>
            </a:r>
          </a:p>
          <a:p>
            <a:endParaRPr lang="en-AU" dirty="0"/>
          </a:p>
        </p:txBody>
      </p:sp>
    </p:spTree>
    <p:extLst>
      <p:ext uri="{BB962C8B-B14F-4D97-AF65-F5344CB8AC3E}">
        <p14:creationId xmlns:p14="http://schemas.microsoft.com/office/powerpoint/2010/main" val="813972055"/>
      </p:ext>
    </p:extLst>
  </p:cSld>
  <p:clrMapOvr>
    <a:masterClrMapping/>
  </p:clrMapOvr>
  <p:transition spd="med">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974651"/>
          </a:xfrm>
        </p:spPr>
        <p:txBody>
          <a:bodyPr/>
          <a:lstStyle/>
          <a:p>
            <a:r>
              <a:rPr lang="en-AU" dirty="0"/>
              <a:t>Follow up</a:t>
            </a:r>
          </a:p>
        </p:txBody>
      </p:sp>
      <p:sp>
        <p:nvSpPr>
          <p:cNvPr id="3" name="Content Placeholder 2"/>
          <p:cNvSpPr>
            <a:spLocks noGrp="1"/>
          </p:cNvSpPr>
          <p:nvPr>
            <p:ph idx="1"/>
          </p:nvPr>
        </p:nvSpPr>
        <p:spPr>
          <a:xfrm>
            <a:off x="138601" y="1250462"/>
            <a:ext cx="8596312" cy="4768118"/>
          </a:xfrm>
        </p:spPr>
        <p:txBody>
          <a:bodyPr/>
          <a:lstStyle/>
          <a:p>
            <a:pPr marL="0" indent="0">
              <a:buNone/>
            </a:pPr>
            <a:r>
              <a:rPr lang="en-AU" sz="1800" dirty="0"/>
              <a:t>Develop a Plan</a:t>
            </a:r>
            <a:endParaRPr lang="en-AU" sz="1800" b="0" dirty="0"/>
          </a:p>
          <a:p>
            <a:r>
              <a:rPr lang="en-AU" sz="1800" b="0" dirty="0"/>
              <a:t>Review compliance with the guidelines</a:t>
            </a:r>
          </a:p>
          <a:p>
            <a:r>
              <a:rPr lang="en-AU" sz="1800" b="0" dirty="0"/>
              <a:t>If you don’t have a return to work plan -  you should have one. </a:t>
            </a:r>
          </a:p>
          <a:p>
            <a:r>
              <a:rPr lang="en-AU" sz="1800" b="0" dirty="0"/>
              <a:t>SIRA (NSW) has a template where you can develop a plan to assist (as does </a:t>
            </a:r>
            <a:r>
              <a:rPr lang="en-AU" sz="1800" b="0" dirty="0" err="1"/>
              <a:t>Workcover</a:t>
            </a:r>
            <a:r>
              <a:rPr lang="en-AU" sz="1800" b="0" dirty="0"/>
              <a:t> Qld) </a:t>
            </a:r>
          </a:p>
          <a:p>
            <a:r>
              <a:rPr lang="en-AU" sz="1800" b="0" dirty="0"/>
              <a:t>Use respective guidelines which evidence best practise</a:t>
            </a:r>
          </a:p>
          <a:p>
            <a:r>
              <a:rPr lang="en-AU" sz="1800" b="0" dirty="0"/>
              <a:t>Train Managers to equip with greater capacity	to deal with the </a:t>
            </a:r>
          </a:p>
          <a:p>
            <a:pPr marL="0" indent="0">
              <a:buNone/>
            </a:pPr>
            <a:r>
              <a:rPr lang="en-AU" sz="1800" b="0" dirty="0"/>
              <a:t>	risk of work related stress injuries and to closely manage.</a:t>
            </a:r>
          </a:p>
          <a:p>
            <a:endParaRPr lang="en-AU" sz="1800" b="0" dirty="0"/>
          </a:p>
        </p:txBody>
      </p:sp>
      <p:pic>
        <p:nvPicPr>
          <p:cNvPr id="4" name="Picture 3" descr="A picture containing text&#10;&#10;Description generated with very high confidence">
            <a:extLst>
              <a:ext uri="{FF2B5EF4-FFF2-40B4-BE49-F238E27FC236}">
                <a16:creationId xmlns:a16="http://schemas.microsoft.com/office/drawing/2014/main" id="{8D71FC23-987A-4A3C-986D-AD42A156C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593" y="2974973"/>
            <a:ext cx="4181163" cy="3883027"/>
          </a:xfrm>
          <a:prstGeom prst="rect">
            <a:avLst/>
          </a:prstGeom>
        </p:spPr>
      </p:pic>
    </p:spTree>
    <p:extLst>
      <p:ext uri="{BB962C8B-B14F-4D97-AF65-F5344CB8AC3E}">
        <p14:creationId xmlns:p14="http://schemas.microsoft.com/office/powerpoint/2010/main" val="247725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1451727"/>
            <a:ext cx="6823796" cy="1103001"/>
          </a:xfrm>
          <a:prstGeom prst="rect">
            <a:avLst/>
          </a:prstGeom>
        </p:spPr>
      </p:pic>
      <p:sp>
        <p:nvSpPr>
          <p:cNvPr id="3" name="TextBox 2"/>
          <p:cNvSpPr txBox="1"/>
          <p:nvPr/>
        </p:nvSpPr>
        <p:spPr>
          <a:xfrm>
            <a:off x="2783632" y="2800327"/>
            <a:ext cx="5472608" cy="2431435"/>
          </a:xfrm>
          <a:prstGeom prst="rect">
            <a:avLst/>
          </a:prstGeom>
          <a:noFill/>
        </p:spPr>
        <p:txBody>
          <a:bodyPr wrap="square" rtlCol="0">
            <a:spAutoFit/>
          </a:bodyPr>
          <a:lstStyle/>
          <a:p>
            <a:r>
              <a:rPr lang="en-AU" sz="1900" b="1" dirty="0">
                <a:solidFill>
                  <a:prstClr val="black"/>
                </a:solidFill>
                <a:latin typeface="Georgia" panose="02040502050405020303" pitchFamily="18" charset="0"/>
              </a:rPr>
              <a:t>John Murray</a:t>
            </a:r>
          </a:p>
          <a:p>
            <a:r>
              <a:rPr lang="en-AU" sz="1900" b="1" dirty="0">
                <a:solidFill>
                  <a:prstClr val="black"/>
                </a:solidFill>
                <a:latin typeface="Georgia" panose="02040502050405020303" pitchFamily="18" charset="0"/>
              </a:rPr>
              <a:t>Partner</a:t>
            </a:r>
          </a:p>
          <a:p>
            <a:r>
              <a:rPr lang="en-AU" sz="1900" b="1" dirty="0">
                <a:solidFill>
                  <a:prstClr val="black"/>
                </a:solidFill>
                <a:latin typeface="Georgia" panose="02040502050405020303" pitchFamily="18" charset="0"/>
              </a:rPr>
              <a:t>Ground Floor, Suite 3, 131 Clarence Street</a:t>
            </a:r>
          </a:p>
          <a:p>
            <a:r>
              <a:rPr lang="en-AU" sz="1900" b="1" dirty="0">
                <a:solidFill>
                  <a:prstClr val="black"/>
                </a:solidFill>
                <a:latin typeface="Georgia" panose="02040502050405020303" pitchFamily="18" charset="0"/>
              </a:rPr>
              <a:t>SYDNEY NSW 2000</a:t>
            </a:r>
          </a:p>
          <a:p>
            <a:r>
              <a:rPr lang="en-AU" sz="1900" b="1" dirty="0">
                <a:solidFill>
                  <a:prstClr val="black"/>
                </a:solidFill>
                <a:latin typeface="Georgia" panose="02040502050405020303" pitchFamily="18" charset="0"/>
              </a:rPr>
              <a:t>T:	02 8243 1700</a:t>
            </a:r>
          </a:p>
          <a:p>
            <a:r>
              <a:rPr lang="en-AU" sz="1900" b="1" dirty="0">
                <a:solidFill>
                  <a:prstClr val="black"/>
                </a:solidFill>
                <a:latin typeface="Georgia" panose="02040502050405020303" pitchFamily="18" charset="0"/>
              </a:rPr>
              <a:t>F:	02 9290 1777</a:t>
            </a:r>
          </a:p>
          <a:p>
            <a:r>
              <a:rPr lang="en-AU" sz="1900" b="1" dirty="0">
                <a:solidFill>
                  <a:prstClr val="black"/>
                </a:solidFill>
                <a:latin typeface="Georgia" panose="02040502050405020303" pitchFamily="18" charset="0"/>
              </a:rPr>
              <a:t>E:	</a:t>
            </a:r>
            <a:r>
              <a:rPr lang="en-AU" sz="1900" b="1" dirty="0">
                <a:solidFill>
                  <a:prstClr val="black"/>
                </a:solidFill>
                <a:latin typeface="Georgia" panose="02040502050405020303" pitchFamily="18" charset="0"/>
                <a:hlinkClick r:id="rId4"/>
              </a:rPr>
              <a:t>john.murray@eclawyers.com.au</a:t>
            </a:r>
            <a:endParaRPr lang="en-AU" sz="1900" b="1" dirty="0">
              <a:solidFill>
                <a:prstClr val="black"/>
              </a:solidFill>
              <a:latin typeface="Georgia" panose="02040502050405020303" pitchFamily="18" charset="0"/>
            </a:endParaRPr>
          </a:p>
          <a:p>
            <a:r>
              <a:rPr lang="en-AU" sz="1900" b="1" dirty="0">
                <a:solidFill>
                  <a:prstClr val="black"/>
                </a:solidFill>
                <a:latin typeface="Georgia" panose="02040502050405020303" pitchFamily="18" charset="0"/>
              </a:rPr>
              <a:t>W:	</a:t>
            </a:r>
            <a:r>
              <a:rPr lang="en-AU" sz="1900" b="1" dirty="0">
                <a:solidFill>
                  <a:prstClr val="black"/>
                </a:solidFill>
                <a:latin typeface="Georgia" panose="02040502050405020303" pitchFamily="18" charset="0"/>
                <a:hlinkClick r:id="rId5"/>
              </a:rPr>
              <a:t>www.eclawyers.com.au</a:t>
            </a:r>
            <a:r>
              <a:rPr lang="en-AU" sz="1900" b="1" dirty="0">
                <a:solidFill>
                  <a:prstClr val="black"/>
                </a:solidFill>
                <a:latin typeface="Georgia" panose="02040502050405020303" pitchFamily="18" charset="0"/>
              </a:rPr>
              <a:t> </a:t>
            </a:r>
          </a:p>
        </p:txBody>
      </p:sp>
    </p:spTree>
    <p:extLst>
      <p:ext uri="{BB962C8B-B14F-4D97-AF65-F5344CB8AC3E}">
        <p14:creationId xmlns:p14="http://schemas.microsoft.com/office/powerpoint/2010/main" val="1641848397"/>
      </p:ext>
    </p:extLst>
  </p:cSld>
  <p:clrMapOvr>
    <a:overrideClrMapping bg1="lt1" tx1="dk1" bg2="lt2" tx2="dk2" accent1="accent1" accent2="accent2" accent3="accent3" accent4="accent4" accent5="accent5" accent6="accent6" hlink="hlink" folHlink="folHlink"/>
  </p:clrMapOvr>
  <p:transition spd="med">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853A-6AA7-4C6B-8AE9-57849C40B73E}"/>
              </a:ext>
            </a:extLst>
          </p:cNvPr>
          <p:cNvSpPr>
            <a:spLocks noGrp="1"/>
          </p:cNvSpPr>
          <p:nvPr>
            <p:ph type="title"/>
          </p:nvPr>
        </p:nvSpPr>
        <p:spPr/>
        <p:txBody>
          <a:bodyPr/>
          <a:lstStyle/>
          <a:p>
            <a:r>
              <a:rPr lang="en-AU" dirty="0"/>
              <a:t>Relevant Legislation</a:t>
            </a:r>
          </a:p>
        </p:txBody>
      </p:sp>
      <p:sp>
        <p:nvSpPr>
          <p:cNvPr id="3" name="Content Placeholder 2">
            <a:extLst>
              <a:ext uri="{FF2B5EF4-FFF2-40B4-BE49-F238E27FC236}">
                <a16:creationId xmlns:a16="http://schemas.microsoft.com/office/drawing/2014/main" id="{B64C3CAF-AA7A-47FA-B787-43B9129FABE8}"/>
              </a:ext>
            </a:extLst>
          </p:cNvPr>
          <p:cNvSpPr>
            <a:spLocks noGrp="1"/>
          </p:cNvSpPr>
          <p:nvPr>
            <p:ph idx="1"/>
          </p:nvPr>
        </p:nvSpPr>
        <p:spPr>
          <a:xfrm>
            <a:off x="677863" y="1742832"/>
            <a:ext cx="8596312" cy="4299194"/>
          </a:xfrm>
        </p:spPr>
        <p:txBody>
          <a:bodyPr/>
          <a:lstStyle/>
          <a:p>
            <a:r>
              <a:rPr lang="en-AU" b="0" dirty="0"/>
              <a:t>Workers Compensation Act 1987 (NSW)</a:t>
            </a:r>
          </a:p>
          <a:p>
            <a:r>
              <a:rPr lang="en-AU" b="0" dirty="0"/>
              <a:t>Workplace Injury Management and Workers Compensation Act 1998 (NSW)</a:t>
            </a:r>
          </a:p>
          <a:p>
            <a:r>
              <a:rPr lang="en-AU" b="0" dirty="0"/>
              <a:t>Workers Compensation Regulation 2016 (NSW)</a:t>
            </a:r>
          </a:p>
          <a:p>
            <a:r>
              <a:rPr lang="en-GB" b="0" dirty="0"/>
              <a:t>SIRA “Guidelines for workplace Return to Work programs 2016” (NSW)</a:t>
            </a:r>
          </a:p>
          <a:p>
            <a:r>
              <a:rPr lang="en-AU" b="0" dirty="0"/>
              <a:t>Workers Compensation and Rehabilitation Act 2003 (Qld)</a:t>
            </a:r>
          </a:p>
          <a:p>
            <a:r>
              <a:rPr lang="en-AU" b="0" dirty="0"/>
              <a:t>Workers Compensation and Rehabilitation Regulation  2014 (Qld)</a:t>
            </a:r>
          </a:p>
          <a:p>
            <a:r>
              <a:rPr lang="en-AU" b="0" dirty="0"/>
              <a:t>Guidelines for standard for rehabilitation (Qld)</a:t>
            </a:r>
          </a:p>
          <a:p>
            <a:endParaRPr lang="en-AU" sz="1800" dirty="0"/>
          </a:p>
          <a:p>
            <a:endParaRPr lang="en-AU" dirty="0"/>
          </a:p>
        </p:txBody>
      </p:sp>
    </p:spTree>
    <p:extLst>
      <p:ext uri="{BB962C8B-B14F-4D97-AF65-F5344CB8AC3E}">
        <p14:creationId xmlns:p14="http://schemas.microsoft.com/office/powerpoint/2010/main" val="401698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4E9D-5AAA-4747-8009-771FF8EB1E2F}"/>
              </a:ext>
            </a:extLst>
          </p:cNvPr>
          <p:cNvSpPr>
            <a:spLocks noGrp="1"/>
          </p:cNvSpPr>
          <p:nvPr>
            <p:ph type="title"/>
          </p:nvPr>
        </p:nvSpPr>
        <p:spPr>
          <a:xfrm>
            <a:off x="677863" y="609600"/>
            <a:ext cx="8596312" cy="1031631"/>
          </a:xfrm>
        </p:spPr>
        <p:txBody>
          <a:bodyPr>
            <a:normAutofit/>
          </a:bodyPr>
          <a:lstStyle/>
          <a:p>
            <a:r>
              <a:rPr lang="en-AU" dirty="0"/>
              <a:t>Stress – is it compensable ? </a:t>
            </a:r>
          </a:p>
        </p:txBody>
      </p:sp>
      <p:sp>
        <p:nvSpPr>
          <p:cNvPr id="3" name="Content Placeholder 2">
            <a:extLst>
              <a:ext uri="{FF2B5EF4-FFF2-40B4-BE49-F238E27FC236}">
                <a16:creationId xmlns:a16="http://schemas.microsoft.com/office/drawing/2014/main" id="{AAE76B5D-67FE-4547-85B0-BBB7F7F01422}"/>
              </a:ext>
            </a:extLst>
          </p:cNvPr>
          <p:cNvSpPr>
            <a:spLocks noGrp="1"/>
          </p:cNvSpPr>
          <p:nvPr>
            <p:ph idx="1"/>
          </p:nvPr>
        </p:nvSpPr>
        <p:spPr>
          <a:xfrm>
            <a:off x="677863" y="1641232"/>
            <a:ext cx="8596312" cy="4400794"/>
          </a:xfrm>
        </p:spPr>
        <p:txBody>
          <a:bodyPr/>
          <a:lstStyle/>
          <a:p>
            <a:r>
              <a:rPr lang="en-AU" b="0" dirty="0"/>
              <a:t>Stress –dictionary defined as  “</a:t>
            </a:r>
            <a:r>
              <a:rPr lang="en-AU" b="0" i="1" dirty="0"/>
              <a:t>a state of mental or emotional strain or tension resulting from adverse or demanding circumstances”. </a:t>
            </a:r>
          </a:p>
          <a:p>
            <a:r>
              <a:rPr lang="en-AU" b="0" dirty="0"/>
              <a:t>Stress is not necessarily a compensable injury under workers compensation legislation</a:t>
            </a:r>
          </a:p>
          <a:p>
            <a:r>
              <a:rPr lang="en-AU" b="0" dirty="0"/>
              <a:t>Distinction between “stress” and psychological, psychiatric and physiological injuries</a:t>
            </a:r>
          </a:p>
          <a:p>
            <a:r>
              <a:rPr lang="en-AU" b="0" dirty="0"/>
              <a:t>“</a:t>
            </a:r>
            <a:r>
              <a:rPr lang="en-AU" b="0" i="1" dirty="0"/>
              <a:t>Psychological injury” </a:t>
            </a:r>
            <a:r>
              <a:rPr lang="en-AU" b="0" dirty="0"/>
              <a:t>refers to a range of cognitive, emotional and behavioural symptoms that interfere with a worker’s life and can significantly affect how they feel, think, behave and interact with others</a:t>
            </a:r>
          </a:p>
          <a:p>
            <a:r>
              <a:rPr lang="en-AU" b="0" dirty="0"/>
              <a:t> E.g. depression, Post Traumatic stress disorder, other anxiety and adjustment disorders</a:t>
            </a:r>
          </a:p>
          <a:p>
            <a:endParaRPr lang="en-AU" dirty="0"/>
          </a:p>
          <a:p>
            <a:endParaRPr lang="en-AU" dirty="0"/>
          </a:p>
        </p:txBody>
      </p:sp>
    </p:spTree>
    <p:extLst>
      <p:ext uri="{BB962C8B-B14F-4D97-AF65-F5344CB8AC3E}">
        <p14:creationId xmlns:p14="http://schemas.microsoft.com/office/powerpoint/2010/main" val="133231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54FB-9A57-433A-B44F-E95B6800610F}"/>
              </a:ext>
            </a:extLst>
          </p:cNvPr>
          <p:cNvSpPr>
            <a:spLocks noGrp="1"/>
          </p:cNvSpPr>
          <p:nvPr>
            <p:ph type="title"/>
          </p:nvPr>
        </p:nvSpPr>
        <p:spPr>
          <a:xfrm>
            <a:off x="677863" y="609600"/>
            <a:ext cx="8596312" cy="945662"/>
          </a:xfrm>
        </p:spPr>
        <p:txBody>
          <a:bodyPr>
            <a:normAutofit/>
          </a:bodyPr>
          <a:lstStyle/>
          <a:p>
            <a:r>
              <a:rPr lang="en-AU" dirty="0"/>
              <a:t>Stress – is it compensable? </a:t>
            </a:r>
          </a:p>
        </p:txBody>
      </p:sp>
      <p:sp>
        <p:nvSpPr>
          <p:cNvPr id="3" name="Content Placeholder 2">
            <a:extLst>
              <a:ext uri="{FF2B5EF4-FFF2-40B4-BE49-F238E27FC236}">
                <a16:creationId xmlns:a16="http://schemas.microsoft.com/office/drawing/2014/main" id="{C12486B4-0457-47D2-8D24-B741AB33C08D}"/>
              </a:ext>
            </a:extLst>
          </p:cNvPr>
          <p:cNvSpPr>
            <a:spLocks noGrp="1"/>
          </p:cNvSpPr>
          <p:nvPr>
            <p:ph idx="1"/>
          </p:nvPr>
        </p:nvSpPr>
        <p:spPr>
          <a:xfrm>
            <a:off x="677863" y="1625600"/>
            <a:ext cx="8596312" cy="4416425"/>
          </a:xfrm>
        </p:spPr>
        <p:txBody>
          <a:bodyPr/>
          <a:lstStyle/>
          <a:p>
            <a:r>
              <a:rPr lang="en-AU" sz="1800" b="0" dirty="0"/>
              <a:t>Injury is defined in the WC Act (NSW) in s.4 as “a personal injury arising out of or in the course of employment …”</a:t>
            </a:r>
          </a:p>
          <a:p>
            <a:r>
              <a:rPr lang="en-AU" sz="1800" b="0" dirty="0"/>
              <a:t>S.11A (3) defines “psychological injury” as </a:t>
            </a:r>
            <a:r>
              <a:rPr lang="en-AU" sz="1800" b="0" i="1" dirty="0"/>
              <a:t>“an injury(as defined in section 4) that is a Psychological or Psychiatric disorder. The term extends to include the physiological effect of such a disorder on the nervous system.”</a:t>
            </a:r>
          </a:p>
          <a:p>
            <a:r>
              <a:rPr lang="en-AU" sz="1800" b="0" dirty="0"/>
              <a:t>S.11A(7) prohibits use of the words “</a:t>
            </a:r>
            <a:r>
              <a:rPr lang="en-AU" sz="1800" b="0" i="1" dirty="0"/>
              <a:t>stress</a:t>
            </a:r>
            <a:r>
              <a:rPr lang="en-AU" sz="1800" b="0" dirty="0"/>
              <a:t>” or “</a:t>
            </a:r>
            <a:r>
              <a:rPr lang="en-AU" sz="1800" b="0" i="1" dirty="0"/>
              <a:t>stress condition” </a:t>
            </a:r>
            <a:r>
              <a:rPr lang="en-AU" sz="1800" b="0" dirty="0"/>
              <a:t>for describing the workers condition – must use acceptable medical terminology in any medical certificate supporting absence from work.</a:t>
            </a:r>
            <a:endParaRPr lang="en-AU" sz="1800" dirty="0"/>
          </a:p>
          <a:p>
            <a:r>
              <a:rPr lang="en-AU" sz="1800" b="0" dirty="0"/>
              <a:t>However, s.11A provides that </a:t>
            </a:r>
            <a:r>
              <a:rPr lang="en-AU" sz="1800" b="0" i="1" dirty="0"/>
              <a:t>“No compensation is payable under this Act in respect of an injury that is a psychological injury if the injury was wholly or predominantly caused by reasonable action taken or proposed to be taken by or on behalf of the employer with respect to transfer, demotion, promotion, performance appraisal, discipline, retrenchment or dismissal of workers or provision of employment benefits to workers.      …….”</a:t>
            </a:r>
          </a:p>
          <a:p>
            <a:endParaRPr lang="en-AU" dirty="0"/>
          </a:p>
        </p:txBody>
      </p:sp>
    </p:spTree>
    <p:extLst>
      <p:ext uri="{BB962C8B-B14F-4D97-AF65-F5344CB8AC3E}">
        <p14:creationId xmlns:p14="http://schemas.microsoft.com/office/powerpoint/2010/main" val="396509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E555-1122-4B73-9A66-2C0DE52B4B95}"/>
              </a:ext>
            </a:extLst>
          </p:cNvPr>
          <p:cNvSpPr>
            <a:spLocks noGrp="1"/>
          </p:cNvSpPr>
          <p:nvPr>
            <p:ph type="title"/>
          </p:nvPr>
        </p:nvSpPr>
        <p:spPr>
          <a:xfrm>
            <a:off x="677863" y="609600"/>
            <a:ext cx="8596312" cy="1203570"/>
          </a:xfrm>
        </p:spPr>
        <p:txBody>
          <a:bodyPr>
            <a:normAutofit/>
          </a:bodyPr>
          <a:lstStyle/>
          <a:p>
            <a:r>
              <a:rPr lang="en-AU" dirty="0"/>
              <a:t>Stress -is it compensable ?</a:t>
            </a:r>
          </a:p>
        </p:txBody>
      </p:sp>
      <p:sp>
        <p:nvSpPr>
          <p:cNvPr id="3" name="Content Placeholder 2">
            <a:extLst>
              <a:ext uri="{FF2B5EF4-FFF2-40B4-BE49-F238E27FC236}">
                <a16:creationId xmlns:a16="http://schemas.microsoft.com/office/drawing/2014/main" id="{B8FB0250-C30D-43E8-B68D-9F53943F269F}"/>
              </a:ext>
            </a:extLst>
          </p:cNvPr>
          <p:cNvSpPr>
            <a:spLocks noGrp="1"/>
          </p:cNvSpPr>
          <p:nvPr>
            <p:ph idx="1"/>
          </p:nvPr>
        </p:nvSpPr>
        <p:spPr>
          <a:xfrm>
            <a:off x="677863" y="1703754"/>
            <a:ext cx="8596312" cy="4519391"/>
          </a:xfrm>
        </p:spPr>
        <p:txBody>
          <a:bodyPr/>
          <a:lstStyle/>
          <a:p>
            <a:r>
              <a:rPr lang="en-AU" sz="1400" b="0" dirty="0"/>
              <a:t>S. 32 of the WC &amp; R Act (Qld) defines meaning of injury as follows:</a:t>
            </a:r>
          </a:p>
          <a:p>
            <a:pPr marL="355600" indent="0">
              <a:buNone/>
            </a:pPr>
            <a:r>
              <a:rPr lang="en-AU" sz="1400" b="0" i="1" dirty="0"/>
              <a:t>(1) An Injury is a personal injury arising out of, or in the course of, employment if:</a:t>
            </a:r>
          </a:p>
          <a:p>
            <a:pPr marL="723900" indent="0">
              <a:buNone/>
            </a:pPr>
            <a:r>
              <a:rPr lang="en-AU" sz="1400" b="0" i="1" dirty="0"/>
              <a:t>(a) for an injury other than a psychiatric or psychological disorder – the employment is a significant contributing factor to the injury; or</a:t>
            </a:r>
          </a:p>
          <a:p>
            <a:pPr marL="723900" indent="0">
              <a:buNone/>
            </a:pPr>
            <a:r>
              <a:rPr lang="en-AU" sz="1400" b="0" i="1" dirty="0"/>
              <a:t>(b) for a psychiatric or psychological disorder – the employment is the </a:t>
            </a:r>
            <a:r>
              <a:rPr lang="en-AU" sz="1400" b="0" i="1" u="sng" dirty="0"/>
              <a:t>major significant contributing factor</a:t>
            </a:r>
            <a:r>
              <a:rPr lang="en-AU" sz="1400" b="0" i="1" dirty="0"/>
              <a:t> to the injury</a:t>
            </a:r>
          </a:p>
          <a:p>
            <a:pPr marL="355600" indent="0">
              <a:buNone/>
            </a:pPr>
            <a:r>
              <a:rPr lang="en-AU" sz="1400" b="0" i="1" dirty="0"/>
              <a:t>(3) Injury includes the aggravation of a psychiatric or psychological disorder.</a:t>
            </a:r>
          </a:p>
          <a:p>
            <a:pPr marL="355600" indent="0">
              <a:buNone/>
            </a:pPr>
            <a:r>
              <a:rPr lang="en-AU" sz="1400" b="0" i="1" dirty="0"/>
              <a:t>(5) Despite subsections (1) and (3), injury does not include a psychiatric or psychological disorder arising out of, or in the course of, any of the following circumstances-</a:t>
            </a:r>
          </a:p>
          <a:p>
            <a:pPr marL="723900" indent="0">
              <a:buNone/>
            </a:pPr>
            <a:r>
              <a:rPr lang="en-AU" sz="1400" b="0" i="1" dirty="0"/>
              <a:t>(a) </a:t>
            </a:r>
            <a:r>
              <a:rPr lang="en-AU" sz="1400" b="0" i="1" u="sng" dirty="0"/>
              <a:t>reasonable management action taken in a reasonable way by the employer in connection with the worker’s employment;</a:t>
            </a:r>
          </a:p>
          <a:p>
            <a:pPr marL="723900" indent="0">
              <a:buNone/>
            </a:pPr>
            <a:r>
              <a:rPr lang="en-AU" sz="1400" b="0" i="1" dirty="0"/>
              <a:t>(b) the worker’s expectation or perception of reasonable management action being taken against the worker;</a:t>
            </a:r>
          </a:p>
          <a:p>
            <a:pPr marL="723900" indent="0">
              <a:buNone/>
            </a:pPr>
            <a:r>
              <a:rPr lang="en-AU" sz="1400" b="0" i="1" dirty="0"/>
              <a:t>(c) action by the Regulator or an insurer in connection with the worker’s application for compensation</a:t>
            </a:r>
          </a:p>
          <a:p>
            <a:endParaRPr lang="en-AU" sz="1600" b="0" dirty="0"/>
          </a:p>
        </p:txBody>
      </p:sp>
    </p:spTree>
    <p:extLst>
      <p:ext uri="{BB962C8B-B14F-4D97-AF65-F5344CB8AC3E}">
        <p14:creationId xmlns:p14="http://schemas.microsoft.com/office/powerpoint/2010/main" val="232907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8433-0464-4A58-991E-106E3E909396}"/>
              </a:ext>
            </a:extLst>
          </p:cNvPr>
          <p:cNvSpPr>
            <a:spLocks noGrp="1"/>
          </p:cNvSpPr>
          <p:nvPr>
            <p:ph type="title"/>
          </p:nvPr>
        </p:nvSpPr>
        <p:spPr/>
        <p:txBody>
          <a:bodyPr>
            <a:normAutofit/>
          </a:bodyPr>
          <a:lstStyle/>
          <a:p>
            <a:r>
              <a:rPr lang="en-AU" sz="2800" dirty="0"/>
              <a:t>Seven key elements for early intervention in order to prevent psychological injury</a:t>
            </a:r>
          </a:p>
        </p:txBody>
      </p:sp>
      <p:sp>
        <p:nvSpPr>
          <p:cNvPr id="3" name="Content Placeholder 2">
            <a:extLst>
              <a:ext uri="{FF2B5EF4-FFF2-40B4-BE49-F238E27FC236}">
                <a16:creationId xmlns:a16="http://schemas.microsoft.com/office/drawing/2014/main" id="{08CFECAF-C164-4BF1-9940-56D6B765DFA9}"/>
              </a:ext>
            </a:extLst>
          </p:cNvPr>
          <p:cNvSpPr>
            <a:spLocks noGrp="1"/>
          </p:cNvSpPr>
          <p:nvPr>
            <p:ph idx="1"/>
          </p:nvPr>
        </p:nvSpPr>
        <p:spPr>
          <a:xfrm>
            <a:off x="677863" y="1766278"/>
            <a:ext cx="8596312" cy="4275748"/>
          </a:xfrm>
        </p:spPr>
        <p:txBody>
          <a:bodyPr/>
          <a:lstStyle/>
          <a:p>
            <a:r>
              <a:rPr lang="en-AU" sz="1600" b="0" dirty="0"/>
              <a:t>Develop policy/procedures on how to support employees exhibiting early warning signs. The policy should state support is provided regardless of whether a claim has been submitted or not</a:t>
            </a:r>
          </a:p>
          <a:p>
            <a:r>
              <a:rPr lang="en-AU" sz="1600" b="0" dirty="0"/>
              <a:t>Duty manager/Supervisor awareness of the early warning signs, and how to respond appropriately (achieved through training, policy and guidance material)</a:t>
            </a:r>
          </a:p>
          <a:p>
            <a:r>
              <a:rPr lang="en-AU" sz="1600" b="0" dirty="0"/>
              <a:t>Early contact with the employee to offer assistance/if employee safety or self harm is a concern/contact should be made with senior management immediately to arrange appropriate counselling</a:t>
            </a:r>
          </a:p>
          <a:p>
            <a:r>
              <a:rPr lang="en-AU" sz="1600" b="0" dirty="0"/>
              <a:t>Early and expert assessment/medical treatment if necessary to identify employees needs</a:t>
            </a:r>
          </a:p>
          <a:p>
            <a:r>
              <a:rPr lang="en-AU" sz="1600" b="0" dirty="0"/>
              <a:t>Employee and supervisor involvement in developing agreed plan to return to work (if possible)</a:t>
            </a:r>
          </a:p>
          <a:p>
            <a:r>
              <a:rPr lang="en-AU" sz="1600" b="0" dirty="0"/>
              <a:t>Access to effective medical treatment and evidence based therapeutic interventions if there is a psychological condition</a:t>
            </a:r>
          </a:p>
          <a:p>
            <a:r>
              <a:rPr lang="en-AU" sz="1600" b="0" dirty="0"/>
              <a:t>Flexible workplace solutions to support the individual at work upon return to work.</a:t>
            </a:r>
          </a:p>
          <a:p>
            <a:endParaRPr lang="en-AU" dirty="0"/>
          </a:p>
        </p:txBody>
      </p:sp>
    </p:spTree>
    <p:extLst>
      <p:ext uri="{BB962C8B-B14F-4D97-AF65-F5344CB8AC3E}">
        <p14:creationId xmlns:p14="http://schemas.microsoft.com/office/powerpoint/2010/main" val="210377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41F4-8483-47A6-915E-D6683F1F3767}"/>
              </a:ext>
            </a:extLst>
          </p:cNvPr>
          <p:cNvSpPr>
            <a:spLocks noGrp="1"/>
          </p:cNvSpPr>
          <p:nvPr>
            <p:ph type="title"/>
          </p:nvPr>
        </p:nvSpPr>
        <p:spPr>
          <a:xfrm>
            <a:off x="677863" y="609600"/>
            <a:ext cx="8596312" cy="1086338"/>
          </a:xfrm>
        </p:spPr>
        <p:txBody>
          <a:bodyPr/>
          <a:lstStyle/>
          <a:p>
            <a:r>
              <a:rPr lang="en-AU" dirty="0"/>
              <a:t>Symptoms from exposure to work – related stress </a:t>
            </a:r>
          </a:p>
        </p:txBody>
      </p:sp>
      <p:sp>
        <p:nvSpPr>
          <p:cNvPr id="3" name="Content Placeholder 2">
            <a:extLst>
              <a:ext uri="{FF2B5EF4-FFF2-40B4-BE49-F238E27FC236}">
                <a16:creationId xmlns:a16="http://schemas.microsoft.com/office/drawing/2014/main" id="{2F11D60A-E6E3-4A85-9C2D-00002584F6E4}"/>
              </a:ext>
            </a:extLst>
          </p:cNvPr>
          <p:cNvSpPr>
            <a:spLocks noGrp="1"/>
          </p:cNvSpPr>
          <p:nvPr>
            <p:ph idx="1"/>
          </p:nvPr>
        </p:nvSpPr>
        <p:spPr>
          <a:xfrm>
            <a:off x="677863" y="1781909"/>
            <a:ext cx="8596312" cy="4066788"/>
          </a:xfrm>
        </p:spPr>
        <p:txBody>
          <a:bodyPr/>
          <a:lstStyle/>
          <a:p>
            <a:r>
              <a:rPr lang="en-AU" b="0" dirty="0"/>
              <a:t>U</a:t>
            </a:r>
            <a:r>
              <a:rPr lang="en-AU" sz="1600" b="0" dirty="0"/>
              <a:t>nresolved stress leading to psychological and/or physiological changes can be detected by looking for the following signs:</a:t>
            </a:r>
          </a:p>
          <a:p>
            <a:r>
              <a:rPr lang="en-AU" sz="1600" b="0" dirty="0"/>
              <a:t>Physical – head aches, tiredness, reduced reaction time, shortness of breath, weight loss or gain, dishevelled appearance, rashes, gastro – intestinal disorders</a:t>
            </a:r>
          </a:p>
          <a:p>
            <a:r>
              <a:rPr lang="en-AU" sz="1600" b="0" dirty="0"/>
              <a:t>Mental – indecisiveness, memory loss, lack of concentration, loss of confidence, </a:t>
            </a:r>
          </a:p>
          <a:p>
            <a:r>
              <a:rPr lang="en-AU" sz="1600" b="0" dirty="0"/>
              <a:t>Behavioural – diminished performance, withdrawal from colleagues, erratic behaviours, emotional responses, complaints of lack of management support, fixation with perceived unfairness, complaints of not coping with workload, reduced participation, increased consumption of  alcohol, cigarettes, caffeine and/or sedatives, unplanned absences, conflict with other staff, increased errors</a:t>
            </a:r>
          </a:p>
          <a:p>
            <a:r>
              <a:rPr lang="en-AU" sz="1600" b="0" dirty="0"/>
              <a:t>Emotional – irritability, excess  worrying, feeling of worthlessness, anxiety, defensiveness, anger, mood swings</a:t>
            </a:r>
          </a:p>
          <a:p>
            <a:r>
              <a:rPr lang="en-AU" sz="1600" b="0" dirty="0"/>
              <a:t>All symptoms if left unresolved can lead to more serious psychological/ psychiatric illness</a:t>
            </a:r>
          </a:p>
        </p:txBody>
      </p:sp>
    </p:spTree>
    <p:extLst>
      <p:ext uri="{BB962C8B-B14F-4D97-AF65-F5344CB8AC3E}">
        <p14:creationId xmlns:p14="http://schemas.microsoft.com/office/powerpoint/2010/main" val="1389477821"/>
      </p:ext>
    </p:extLst>
  </p:cSld>
  <p:clrMapOvr>
    <a:masterClrMapping/>
  </p:clrMapOvr>
  <p:transition spd="med">
    <p:wheel spokes="8"/>
  </p:transition>
</p:sld>
</file>

<file path=ppt/theme/theme1.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90C226"/>
      </a:accent1>
      <a:accent2>
        <a:srgbClr val="B0B0B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 OH&amp;S Act - overview" id="{E4057A6C-3C12-4547-9778-3D0FF3CED2EE}" vid="{D1CABB5E-E881-443C-92C4-4D6A25AE15B1}"/>
    </a:ext>
  </a:extLst>
</a:theme>
</file>

<file path=ppt/theme/theme2.xml><?xml version="1.0" encoding="utf-8"?>
<a:theme xmlns:a="http://schemas.openxmlformats.org/drawingml/2006/main" name="1_Facet">
  <a:themeElements>
    <a:clrScheme name="Custom 4">
      <a:dk1>
        <a:sysClr val="windowText" lastClr="000000"/>
      </a:dk1>
      <a:lt1>
        <a:sysClr val="window" lastClr="FFFFFF"/>
      </a:lt1>
      <a:dk2>
        <a:srgbClr val="2C3C43"/>
      </a:dk2>
      <a:lt2>
        <a:srgbClr val="EBEBEB"/>
      </a:lt2>
      <a:accent1>
        <a:srgbClr val="90C226"/>
      </a:accent1>
      <a:accent2>
        <a:srgbClr val="B0B0B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 OH&amp;S Act - overview" id="{E4057A6C-3C12-4547-9778-3D0FF3CED2EE}" vid="{8E105E47-3111-4926-A87C-95FF1D8ECA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90C226"/>
    </a:accent1>
    <a:accent2>
      <a:srgbClr val="B0B0B0"/>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ECL - green</Template>
  <TotalTime>3008</TotalTime>
  <Words>4096</Words>
  <Application>Microsoft Office PowerPoint</Application>
  <PresentationFormat>Widescreen</PresentationFormat>
  <Paragraphs>347</Paragraphs>
  <Slides>36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Courier New</vt:lpstr>
      <vt:lpstr>Georgia</vt:lpstr>
      <vt:lpstr>Trebuchet MS</vt:lpstr>
      <vt:lpstr>Vrinda</vt:lpstr>
      <vt:lpstr>Wingdings</vt:lpstr>
      <vt:lpstr>Wingdings 3</vt:lpstr>
      <vt:lpstr>Facet</vt:lpstr>
      <vt:lpstr>1_Facet</vt:lpstr>
      <vt:lpstr>Dealing with Stress Leave Issues &amp; Return to Work programs</vt:lpstr>
      <vt:lpstr>Introduction </vt:lpstr>
      <vt:lpstr>Costs of Stress Claims at Work</vt:lpstr>
      <vt:lpstr>Relevant Legislation</vt:lpstr>
      <vt:lpstr>Stress – is it compensable ? </vt:lpstr>
      <vt:lpstr>Stress – is it compensable? </vt:lpstr>
      <vt:lpstr>Stress -is it compensable ?</vt:lpstr>
      <vt:lpstr>Seven key elements for early intervention in order to prevent psychological injury</vt:lpstr>
      <vt:lpstr>Symptoms from exposure to work – related stress </vt:lpstr>
      <vt:lpstr>Causes of Stress and Strategies to eliminate or control</vt:lpstr>
      <vt:lpstr>Causes of Stress and Strategies to eliminate or control</vt:lpstr>
      <vt:lpstr>Causes of Stress and Strategies to eliminate or control</vt:lpstr>
      <vt:lpstr>Causes of Stress and Strategies to eliminate or control</vt:lpstr>
      <vt:lpstr>Causes of Stress and Strategies to eliminate or control</vt:lpstr>
      <vt:lpstr>Causes of Stress and Strategies to eliminate or control</vt:lpstr>
      <vt:lpstr>Causes of Stress and Strategies to eliminate or control</vt:lpstr>
      <vt:lpstr>Causes of Stress and Strategies to eliminate or control</vt:lpstr>
      <vt:lpstr>Case Study</vt:lpstr>
      <vt:lpstr>Responsibility to ensure a Return to work plan is in place </vt:lpstr>
      <vt:lpstr>Return to Work obligations for Employers in NSW</vt:lpstr>
      <vt:lpstr>Return to Work obligations for Employers in NSW</vt:lpstr>
      <vt:lpstr>Category 1 Employer – 4 main activities </vt:lpstr>
      <vt:lpstr>1. Appointment of Return to Work Co-Ordinator (RTWC)</vt:lpstr>
      <vt:lpstr>1. Appointment of Return to Work Co-ordinator</vt:lpstr>
      <vt:lpstr>2. Develop a Return to Work Program</vt:lpstr>
      <vt:lpstr>3 and 4 - Consult with Workers and Unions and implementation </vt:lpstr>
      <vt:lpstr>Category 2 Employers</vt:lpstr>
      <vt:lpstr>Return to Work obligations for Employers in Qld</vt:lpstr>
      <vt:lpstr>Return to Work Obligations for Employers in Qld </vt:lpstr>
      <vt:lpstr>Risks for Clubs associated with Return to Work programs</vt:lpstr>
      <vt:lpstr>Rehabilitation and Return to Work in the context of Psychological injury</vt:lpstr>
      <vt:lpstr>Effective Management of Return to Work</vt:lpstr>
      <vt:lpstr>Effective Management of Return to Work</vt:lpstr>
      <vt:lpstr>Providing suitable duties</vt:lpstr>
      <vt:lpstr>Follow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Lee</dc:creator>
  <cp:lastModifiedBy>John Murray</cp:lastModifiedBy>
  <cp:revision>145</cp:revision>
  <cp:lastPrinted>2017-07-11T03:41:07Z</cp:lastPrinted>
  <dcterms:created xsi:type="dcterms:W3CDTF">2017-04-11T04:03:00Z</dcterms:created>
  <dcterms:modified xsi:type="dcterms:W3CDTF">2017-07-12T06:13:58Z</dcterms:modified>
</cp:coreProperties>
</file>