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83" r:id="rId5"/>
    <p:sldId id="284" r:id="rId6"/>
    <p:sldId id="278" r:id="rId7"/>
    <p:sldId id="285" r:id="rId8"/>
    <p:sldId id="286" r:id="rId9"/>
    <p:sldId id="279" r:id="rId10"/>
    <p:sldId id="280" r:id="rId11"/>
    <p:sldId id="273" r:id="rId12"/>
    <p:sldId id="294" r:id="rId13"/>
    <p:sldId id="295" r:id="rId14"/>
    <p:sldId id="274" r:id="rId15"/>
    <p:sldId id="275" r:id="rId16"/>
    <p:sldId id="276" r:id="rId17"/>
    <p:sldId id="277" r:id="rId18"/>
    <p:sldId id="263" r:id="rId19"/>
    <p:sldId id="287" r:id="rId20"/>
    <p:sldId id="288" r:id="rId21"/>
    <p:sldId id="289" r:id="rId22"/>
    <p:sldId id="290" r:id="rId23"/>
    <p:sldId id="291" r:id="rId24"/>
    <p:sldId id="292" r:id="rId25"/>
    <p:sldId id="296" r:id="rId26"/>
    <p:sldId id="293" r:id="rId27"/>
    <p:sldId id="264" r:id="rId28"/>
    <p:sldId id="272" r:id="rId29"/>
    <p:sldId id="301" r:id="rId30"/>
    <p:sldId id="265" r:id="rId31"/>
    <p:sldId id="297" r:id="rId32"/>
    <p:sldId id="298" r:id="rId33"/>
    <p:sldId id="299" r:id="rId34"/>
    <p:sldId id="300" r:id="rId35"/>
    <p:sldId id="302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88912-2EC0-4671-981F-3CD8818D55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3FC8DC-1CD7-4773-A73B-FE2489B4F4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F768A-E7D4-461B-B072-9DE3D9F50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FA54-BD6F-4701-BA3F-356C428723A6}" type="datetimeFigureOut">
              <a:rPr lang="en-AU" smtClean="0"/>
              <a:t>8/08/2017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DC19B-4923-41FD-89DD-F9E8BF70F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138D2-94E6-4B2B-BB84-6DF8D6283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4839-8E9D-4C3A-9C8C-1FE22C8D65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291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8CB44-4C36-4764-8DE5-4F11A0464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D5D6F6-DB88-4784-8B90-8C324E9B37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F73844-9973-4142-A09F-B3C0AFB6B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FA54-BD6F-4701-BA3F-356C428723A6}" type="datetimeFigureOut">
              <a:rPr lang="en-AU" smtClean="0"/>
              <a:t>8/08/2017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D3A7C-614A-4A2D-BEDE-145DE3B61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12DB2-B730-4CF7-A511-F0F355DF3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4839-8E9D-4C3A-9C8C-1FE22C8D65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8877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2A67CF-5B21-41F7-80A4-2131A1AC27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2E6B7B-64F9-4887-AF84-860594C59B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D1D26-6FC3-4539-9B29-905BDAC62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FA54-BD6F-4701-BA3F-356C428723A6}" type="datetimeFigureOut">
              <a:rPr lang="en-AU" smtClean="0"/>
              <a:t>8/08/2017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2B002-591D-46E0-8761-6947F8D18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C9409-0252-4548-98FB-20C5C6F20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4839-8E9D-4C3A-9C8C-1FE22C8D65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350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3D020-0034-461C-A069-CC59AD748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608D1-4130-456B-A492-AB4B4BFB9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6F991-4267-4B8D-BFF9-CDC037547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FA54-BD6F-4701-BA3F-356C428723A6}" type="datetimeFigureOut">
              <a:rPr lang="en-AU" smtClean="0"/>
              <a:t>8/08/2017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DD5D6-B9DC-4F65-89A8-8F762AAEC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DD121-83DA-4F41-8367-D780064C3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4839-8E9D-4C3A-9C8C-1FE22C8D65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3732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66594-06D7-4266-9831-5AF6475F7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B8C358-EFCF-4CA0-B289-BDB5D13DA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8245D-90C6-4D51-BB52-E9087D511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FA54-BD6F-4701-BA3F-356C428723A6}" type="datetimeFigureOut">
              <a:rPr lang="en-AU" smtClean="0"/>
              <a:t>8/08/2017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9DE21-AA57-4CD3-A329-631D3218B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E92E2-AC08-4664-ABF6-6C23555E3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4839-8E9D-4C3A-9C8C-1FE22C8D65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5675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D9397-C753-4A7F-9B22-387DA700B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E29E3-1276-4BEF-B39C-121CA170E5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FF2586-F182-4E5B-8F01-3A5E8B004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9517D2-A949-4352-BCF2-0C0EA4473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FA54-BD6F-4701-BA3F-356C428723A6}" type="datetimeFigureOut">
              <a:rPr lang="en-AU" smtClean="0"/>
              <a:t>8/08/2017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988A60-F376-4F6F-AFF1-8FC9F7631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8C3ED2-2B32-464F-AA9A-4312B5F7A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4839-8E9D-4C3A-9C8C-1FE22C8D65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1097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A03D5-C1AF-4D69-9716-7009DF0A0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6C1CDA-619E-4E54-B776-FCF7236480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A7D833-A5C6-473E-98D9-C58921A762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C3491D-9408-4764-9F35-43AD964BEB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198735-FF92-473B-8638-5199ACDE12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8FE78D-7A21-4FEF-904D-C7C9477DA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FA54-BD6F-4701-BA3F-356C428723A6}" type="datetimeFigureOut">
              <a:rPr lang="en-AU" smtClean="0"/>
              <a:t>8/08/2017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4D7209-FA30-426C-B622-DBA233D0B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A3DC37-376E-4A19-81FD-A70C808F0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4839-8E9D-4C3A-9C8C-1FE22C8D65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1878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B42F0-97DD-46FD-A6E0-F38E338E8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F8FBD3-68D8-4F5C-B630-048F6167A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FA54-BD6F-4701-BA3F-356C428723A6}" type="datetimeFigureOut">
              <a:rPr lang="en-AU" smtClean="0"/>
              <a:t>8/08/2017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4AB0BF-4C31-43E1-A9CC-272E89A0B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4C5E33-30C9-4E8D-92AE-F97CA85B8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4839-8E9D-4C3A-9C8C-1FE22C8D65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213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A225BA-C564-48EC-A088-F49758149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FA54-BD6F-4701-BA3F-356C428723A6}" type="datetimeFigureOut">
              <a:rPr lang="en-AU" smtClean="0"/>
              <a:t>8/08/2017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0C5703-CEE8-47CE-AF2A-5323FC4F1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C77021-95D4-48D0-9F93-3326CFD56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4839-8E9D-4C3A-9C8C-1FE22C8D65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3087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6F4F3-8662-4395-9249-1F1EFCC8A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7ED1D-1230-4F92-9E16-E7B658CCF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B33E87-3BA5-4F69-B5AD-6B57A95023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A77EFB-F774-4745-BD40-578AE2D7A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FA54-BD6F-4701-BA3F-356C428723A6}" type="datetimeFigureOut">
              <a:rPr lang="en-AU" smtClean="0"/>
              <a:t>8/08/2017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B3426A-9C76-427B-B1F3-674359051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26B9E7-3E14-4C8B-BEBA-6052B3F43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4839-8E9D-4C3A-9C8C-1FE22C8D65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8695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40A2D-02C3-47BD-94B9-CD20400C5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7788CC-90C3-4455-BE0D-C2BCEFA705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648FEA-4B84-4FCB-9A84-8ADE73D398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AF1014-A37B-4CC0-ADC3-0F729A38F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FA54-BD6F-4701-BA3F-356C428723A6}" type="datetimeFigureOut">
              <a:rPr lang="en-AU" smtClean="0"/>
              <a:t>8/08/2017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CA9209-7884-44AC-AD97-8ED9C1134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C49240-AB5A-4E7E-85C8-255D93A8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4839-8E9D-4C3A-9C8C-1FE22C8D65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2621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8425D3-32C1-47FA-8034-1861750F4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1866CC-BC0A-441E-AD67-5B36F2D3D8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7FA5B-3625-4EE4-A699-DD71CC7A71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9FA54-BD6F-4701-BA3F-356C428723A6}" type="datetimeFigureOut">
              <a:rPr lang="en-AU" smtClean="0"/>
              <a:t>8/08/2017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3064C-C948-4E46-91A2-EF8ACDE1D1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CA041-5AC8-4E31-8DF7-3F5E82E24A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44839-8E9D-4C3A-9C8C-1FE22C8D65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107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B43FE8-EA68-415C-B645-C47651A84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1992" y="5953120"/>
            <a:ext cx="2871408" cy="5682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E8515C-367D-4161-B574-5FD8CF626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7" y="5905500"/>
            <a:ext cx="1314450" cy="95250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A26F54-505A-4B5B-B6BE-0EC62A7D4CAB}"/>
              </a:ext>
            </a:extLst>
          </p:cNvPr>
          <p:cNvCxnSpPr>
            <a:cxnSpLocks/>
          </p:cNvCxnSpPr>
          <p:nvPr/>
        </p:nvCxnSpPr>
        <p:spPr>
          <a:xfrm>
            <a:off x="100015" y="5714999"/>
            <a:ext cx="1196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CDD8C49-4C95-4077-89EA-786FDD3AA18B}"/>
              </a:ext>
            </a:extLst>
          </p:cNvPr>
          <p:cNvSpPr txBox="1"/>
          <p:nvPr/>
        </p:nvSpPr>
        <p:spPr>
          <a:xfrm>
            <a:off x="571500" y="742950"/>
            <a:ext cx="1124426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>
                <a:latin typeface="Euphemia" panose="020B0503040102020104" pitchFamily="34" charset="0"/>
              </a:rPr>
              <a:t>Modern Approach to Gaming Analysis </a:t>
            </a:r>
          </a:p>
          <a:p>
            <a:pPr algn="ctr"/>
            <a:endParaRPr lang="en-AU" sz="3200" dirty="0">
              <a:latin typeface="Euphemia" panose="020B0503040102020104" pitchFamily="34" charset="0"/>
            </a:endParaRPr>
          </a:p>
          <a:p>
            <a:pPr algn="ctr"/>
            <a:r>
              <a:rPr lang="en-AU" sz="3200" dirty="0">
                <a:latin typeface="Euphemia" panose="020B0503040102020104" pitchFamily="34" charset="0"/>
              </a:rPr>
              <a:t>Analysis Beyond the Ranking Report </a:t>
            </a:r>
          </a:p>
          <a:p>
            <a:pPr algn="ctr"/>
            <a:endParaRPr lang="en-AU" sz="3200" dirty="0">
              <a:latin typeface="Euphemia" panose="020B0503040102020104" pitchFamily="34" charset="0"/>
            </a:endParaRPr>
          </a:p>
          <a:p>
            <a:pPr algn="ctr"/>
            <a:endParaRPr lang="en-AU" sz="3200" dirty="0">
              <a:latin typeface="Euphemia" panose="020B0503040102020104" pitchFamily="34" charset="0"/>
            </a:endParaRPr>
          </a:p>
          <a:p>
            <a:pPr algn="ctr"/>
            <a:endParaRPr lang="en-AU" sz="3200" dirty="0">
              <a:latin typeface="Euphemia" panose="020B0503040102020104" pitchFamily="34" charset="0"/>
            </a:endParaRPr>
          </a:p>
          <a:p>
            <a:pPr algn="ctr"/>
            <a:r>
              <a:rPr lang="en-AU" sz="3200" dirty="0">
                <a:latin typeface="Euphemia" panose="020B0503040102020104" pitchFamily="34" charset="0"/>
              </a:rPr>
              <a:t>Brett Jones </a:t>
            </a:r>
            <a:r>
              <a:rPr lang="en-AU" dirty="0">
                <a:latin typeface="Euphemia" panose="020B0503040102020104" pitchFamily="34" charset="0"/>
              </a:rPr>
              <a:t>M.B.A</a:t>
            </a:r>
          </a:p>
          <a:p>
            <a:pPr algn="ctr"/>
            <a:endParaRPr lang="en-AU" sz="3200" dirty="0">
              <a:latin typeface="Euphemia" panose="020B0503040102020104" pitchFamily="34" charset="0"/>
            </a:endParaRPr>
          </a:p>
          <a:p>
            <a:pPr algn="ctr"/>
            <a:r>
              <a:rPr lang="en-AU" sz="3200" dirty="0">
                <a:latin typeface="Euphemia" panose="020B0503040102020104" pitchFamily="34" charset="0"/>
              </a:rPr>
              <a:t>Bullseye CX</a:t>
            </a:r>
          </a:p>
        </p:txBody>
      </p:sp>
    </p:spTree>
    <p:extLst>
      <p:ext uri="{BB962C8B-B14F-4D97-AF65-F5344CB8AC3E}">
        <p14:creationId xmlns:p14="http://schemas.microsoft.com/office/powerpoint/2010/main" val="2195896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B43FE8-EA68-415C-B645-C47651A84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1992" y="5953120"/>
            <a:ext cx="2871408" cy="5682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E8515C-367D-4161-B574-5FD8CF626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7" y="5905500"/>
            <a:ext cx="1314450" cy="95250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A26F54-505A-4B5B-B6BE-0EC62A7D4CAB}"/>
              </a:ext>
            </a:extLst>
          </p:cNvPr>
          <p:cNvCxnSpPr>
            <a:cxnSpLocks/>
          </p:cNvCxnSpPr>
          <p:nvPr/>
        </p:nvCxnSpPr>
        <p:spPr>
          <a:xfrm>
            <a:off x="100015" y="5714999"/>
            <a:ext cx="1196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8AFD86EC-AA1B-413A-B7DE-3295841EAC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583" y="1303085"/>
            <a:ext cx="7938953" cy="4411914"/>
          </a:xfrm>
          <a:prstGeom prst="rect">
            <a:avLst/>
          </a:prstGeom>
        </p:spPr>
      </p:pic>
      <p:sp>
        <p:nvSpPr>
          <p:cNvPr id="14" name="Speech Bubble: Oval 13">
            <a:extLst>
              <a:ext uri="{FF2B5EF4-FFF2-40B4-BE49-F238E27FC236}">
                <a16:creationId xmlns:a16="http://schemas.microsoft.com/office/drawing/2014/main" id="{53F78AD0-EF06-4D08-98A9-82E2580D298A}"/>
              </a:ext>
            </a:extLst>
          </p:cNvPr>
          <p:cNvSpPr/>
          <p:nvPr/>
        </p:nvSpPr>
        <p:spPr>
          <a:xfrm>
            <a:off x="7958138" y="2605736"/>
            <a:ext cx="4159267" cy="2380601"/>
          </a:xfrm>
          <a:prstGeom prst="wedgeEllipseCallout">
            <a:avLst>
              <a:gd name="adj1" fmla="val -102371"/>
              <a:gd name="adj2" fmla="val 37362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200" dirty="0">
                <a:solidFill>
                  <a:schemeClr val="tx1"/>
                </a:solidFill>
              </a:rPr>
              <a:t>What does this tell as about our $0.01 games</a:t>
            </a:r>
            <a:r>
              <a:rPr lang="en-AU" dirty="0">
                <a:solidFill>
                  <a:schemeClr val="tx1"/>
                </a:solidFill>
              </a:rPr>
              <a:t>?</a:t>
            </a:r>
          </a:p>
          <a:p>
            <a:pPr algn="ctr"/>
            <a:endParaRPr lang="en-AU" sz="2200" dirty="0">
              <a:solidFill>
                <a:schemeClr val="tx1"/>
              </a:solidFill>
            </a:endParaRPr>
          </a:p>
          <a:p>
            <a:pPr algn="ctr"/>
            <a:r>
              <a:rPr lang="en-AU" sz="2200" dirty="0">
                <a:solidFill>
                  <a:schemeClr val="tx1"/>
                </a:solidFill>
              </a:rPr>
              <a:t>What action can we take ?</a:t>
            </a:r>
            <a:endParaRPr lang="en-AU" sz="2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429DDAE-0D6D-443F-9D5D-496DCD800B1B}"/>
              </a:ext>
            </a:extLst>
          </p:cNvPr>
          <p:cNvSpPr txBox="1"/>
          <p:nvPr/>
        </p:nvSpPr>
        <p:spPr>
          <a:xfrm>
            <a:off x="459583" y="428625"/>
            <a:ext cx="112442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atin typeface="Euphemia" panose="020B0503040102020104" pitchFamily="34" charset="0"/>
              </a:rPr>
              <a:t>Where the Money At ?</a:t>
            </a:r>
          </a:p>
          <a:p>
            <a:pPr algn="ctr"/>
            <a:r>
              <a:rPr lang="en-AU" sz="3200" b="1" dirty="0">
                <a:latin typeface="Euphemia" panose="020B0503040102020104" pitchFamily="34" charset="0"/>
              </a:rPr>
              <a:t>Understanding Distribution </a:t>
            </a:r>
          </a:p>
          <a:p>
            <a:pPr algn="ctr"/>
            <a:endParaRPr lang="en-AU" sz="32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400" dirty="0">
              <a:latin typeface="Euphemia" panose="020B05030401020201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8FE371-0121-4729-937F-AD959C823ADA}"/>
              </a:ext>
            </a:extLst>
          </p:cNvPr>
          <p:cNvSpPr txBox="1"/>
          <p:nvPr/>
        </p:nvSpPr>
        <p:spPr>
          <a:xfrm>
            <a:off x="3831674" y="4617005"/>
            <a:ext cx="754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86 %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2E47E4-DDD8-4C04-9FC0-F2806AD37C8F}"/>
              </a:ext>
            </a:extLst>
          </p:cNvPr>
          <p:cNvSpPr txBox="1"/>
          <p:nvPr/>
        </p:nvSpPr>
        <p:spPr>
          <a:xfrm>
            <a:off x="4652828" y="4617005"/>
            <a:ext cx="754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 82 %</a:t>
            </a:r>
          </a:p>
        </p:txBody>
      </p:sp>
    </p:spTree>
    <p:extLst>
      <p:ext uri="{BB962C8B-B14F-4D97-AF65-F5344CB8AC3E}">
        <p14:creationId xmlns:p14="http://schemas.microsoft.com/office/powerpoint/2010/main" val="4277348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B43FE8-EA68-415C-B645-C47651A84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1992" y="5953120"/>
            <a:ext cx="2871408" cy="5682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E8515C-367D-4161-B574-5FD8CF626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7" y="5905500"/>
            <a:ext cx="1314450" cy="95250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A26F54-505A-4B5B-B6BE-0EC62A7D4CAB}"/>
              </a:ext>
            </a:extLst>
          </p:cNvPr>
          <p:cNvCxnSpPr>
            <a:cxnSpLocks/>
          </p:cNvCxnSpPr>
          <p:nvPr/>
        </p:nvCxnSpPr>
        <p:spPr>
          <a:xfrm>
            <a:off x="100015" y="5714999"/>
            <a:ext cx="1196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CDD8C49-4C95-4077-89EA-786FDD3AA18B}"/>
              </a:ext>
            </a:extLst>
          </p:cNvPr>
          <p:cNvSpPr txBox="1"/>
          <p:nvPr/>
        </p:nvSpPr>
        <p:spPr>
          <a:xfrm>
            <a:off x="459583" y="428625"/>
            <a:ext cx="11244263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atin typeface="Euphemia" panose="020B0503040102020104" pitchFamily="34" charset="0"/>
              </a:rPr>
              <a:t>Understanding </a:t>
            </a:r>
          </a:p>
          <a:p>
            <a:pPr algn="ctr"/>
            <a:r>
              <a:rPr lang="en-AU" sz="3200" b="1" dirty="0">
                <a:latin typeface="Euphemia" panose="020B0503040102020104" pitchFamily="34" charset="0"/>
              </a:rPr>
              <a:t>Theoretical Gaming Profit </a:t>
            </a:r>
            <a:endParaRPr lang="en-AU" sz="3200" dirty="0">
              <a:latin typeface="Euphemia" panose="020B0503040102020104" pitchFamily="34" charset="0"/>
            </a:endParaRPr>
          </a:p>
          <a:p>
            <a:endParaRPr lang="en-AU" sz="24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4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400" dirty="0">
                <a:latin typeface="Euphemia" panose="020B0503040102020104" pitchFamily="34" charset="0"/>
              </a:rPr>
              <a:t>Applies the Theoretical RTP% against the Turnover of an individual machine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4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Removes the cyclical impact of the gaming machine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4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Provides a better reflection of game performance </a:t>
            </a:r>
          </a:p>
        </p:txBody>
      </p:sp>
    </p:spTree>
    <p:extLst>
      <p:ext uri="{BB962C8B-B14F-4D97-AF65-F5344CB8AC3E}">
        <p14:creationId xmlns:p14="http://schemas.microsoft.com/office/powerpoint/2010/main" val="354404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B43FE8-EA68-415C-B645-C47651A84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1992" y="5953120"/>
            <a:ext cx="2871408" cy="5682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E8515C-367D-4161-B574-5FD8CF626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7" y="5905500"/>
            <a:ext cx="1314450" cy="95250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A26F54-505A-4B5B-B6BE-0EC62A7D4CAB}"/>
              </a:ext>
            </a:extLst>
          </p:cNvPr>
          <p:cNvCxnSpPr>
            <a:cxnSpLocks/>
          </p:cNvCxnSpPr>
          <p:nvPr/>
        </p:nvCxnSpPr>
        <p:spPr>
          <a:xfrm>
            <a:off x="100015" y="5714999"/>
            <a:ext cx="1196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CDD8C49-4C95-4077-89EA-786FDD3AA18B}"/>
              </a:ext>
            </a:extLst>
          </p:cNvPr>
          <p:cNvSpPr txBox="1"/>
          <p:nvPr/>
        </p:nvSpPr>
        <p:spPr>
          <a:xfrm>
            <a:off x="459583" y="428625"/>
            <a:ext cx="11244263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atin typeface="Euphemia" panose="020B0503040102020104" pitchFamily="34" charset="0"/>
              </a:rPr>
              <a:t>Understanding </a:t>
            </a:r>
          </a:p>
          <a:p>
            <a:pPr algn="ctr"/>
            <a:r>
              <a:rPr lang="en-AU" sz="3200" b="1" dirty="0">
                <a:latin typeface="Euphemia" panose="020B0503040102020104" pitchFamily="34" charset="0"/>
              </a:rPr>
              <a:t>Theoretical Gaming Profit </a:t>
            </a:r>
            <a:endParaRPr lang="en-AU" sz="3200" dirty="0">
              <a:latin typeface="Euphemia" panose="020B0503040102020104" pitchFamily="34" charset="0"/>
            </a:endParaRPr>
          </a:p>
          <a:p>
            <a:endParaRPr lang="en-AU" sz="24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4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400" dirty="0">
                <a:latin typeface="Euphemia" panose="020B0503040102020104" pitchFamily="34" charset="0"/>
              </a:rPr>
              <a:t>Applies the Theoretical RTP% against the Turnover of an individual machine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4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400" dirty="0">
                <a:latin typeface="Euphemia" panose="020B0503040102020104" pitchFamily="34" charset="0"/>
              </a:rPr>
              <a:t>Removes the cyclical impact of the gaming machine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4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Provides a better reflection of game performance </a:t>
            </a:r>
          </a:p>
        </p:txBody>
      </p:sp>
    </p:spTree>
    <p:extLst>
      <p:ext uri="{BB962C8B-B14F-4D97-AF65-F5344CB8AC3E}">
        <p14:creationId xmlns:p14="http://schemas.microsoft.com/office/powerpoint/2010/main" val="3763455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B43FE8-EA68-415C-B645-C47651A84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1992" y="5953120"/>
            <a:ext cx="2871408" cy="5682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E8515C-367D-4161-B574-5FD8CF626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7" y="5905500"/>
            <a:ext cx="1314450" cy="95250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A26F54-505A-4B5B-B6BE-0EC62A7D4CAB}"/>
              </a:ext>
            </a:extLst>
          </p:cNvPr>
          <p:cNvCxnSpPr>
            <a:cxnSpLocks/>
          </p:cNvCxnSpPr>
          <p:nvPr/>
        </p:nvCxnSpPr>
        <p:spPr>
          <a:xfrm>
            <a:off x="100015" y="5714999"/>
            <a:ext cx="1196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CDD8C49-4C95-4077-89EA-786FDD3AA18B}"/>
              </a:ext>
            </a:extLst>
          </p:cNvPr>
          <p:cNvSpPr txBox="1"/>
          <p:nvPr/>
        </p:nvSpPr>
        <p:spPr>
          <a:xfrm>
            <a:off x="459583" y="428625"/>
            <a:ext cx="11244263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atin typeface="Euphemia" panose="020B0503040102020104" pitchFamily="34" charset="0"/>
              </a:rPr>
              <a:t>Understanding </a:t>
            </a:r>
          </a:p>
          <a:p>
            <a:pPr algn="ctr"/>
            <a:r>
              <a:rPr lang="en-AU" sz="3200" b="1" dirty="0">
                <a:latin typeface="Euphemia" panose="020B0503040102020104" pitchFamily="34" charset="0"/>
              </a:rPr>
              <a:t>Theoretical Gaming Profit </a:t>
            </a:r>
            <a:endParaRPr lang="en-AU" sz="3200" dirty="0">
              <a:latin typeface="Euphemia" panose="020B0503040102020104" pitchFamily="34" charset="0"/>
            </a:endParaRPr>
          </a:p>
          <a:p>
            <a:endParaRPr lang="en-AU" sz="24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4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400" dirty="0">
                <a:latin typeface="Euphemia" panose="020B0503040102020104" pitchFamily="34" charset="0"/>
              </a:rPr>
              <a:t>Applies the Theoretical RTP% against the Turnover of an individual machine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4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400" dirty="0">
                <a:latin typeface="Euphemia" panose="020B0503040102020104" pitchFamily="34" charset="0"/>
              </a:rPr>
              <a:t>Removes the cyclical impact of the gaming machine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4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400" dirty="0">
                <a:latin typeface="Euphemia" panose="020B0503040102020104" pitchFamily="34" charset="0"/>
              </a:rPr>
              <a:t>Provides a better reflection of game performance </a:t>
            </a:r>
          </a:p>
        </p:txBody>
      </p:sp>
    </p:spTree>
    <p:extLst>
      <p:ext uri="{BB962C8B-B14F-4D97-AF65-F5344CB8AC3E}">
        <p14:creationId xmlns:p14="http://schemas.microsoft.com/office/powerpoint/2010/main" val="3842446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B43FE8-EA68-415C-B645-C47651A84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1992" y="5953120"/>
            <a:ext cx="2871408" cy="5682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E8515C-367D-4161-B574-5FD8CF626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7" y="5905500"/>
            <a:ext cx="1314450" cy="95250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A26F54-505A-4B5B-B6BE-0EC62A7D4CAB}"/>
              </a:ext>
            </a:extLst>
          </p:cNvPr>
          <p:cNvCxnSpPr>
            <a:cxnSpLocks/>
          </p:cNvCxnSpPr>
          <p:nvPr/>
        </p:nvCxnSpPr>
        <p:spPr>
          <a:xfrm>
            <a:off x="100015" y="5714999"/>
            <a:ext cx="1196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CDD8C49-4C95-4077-89EA-786FDD3AA18B}"/>
              </a:ext>
            </a:extLst>
          </p:cNvPr>
          <p:cNvSpPr txBox="1"/>
          <p:nvPr/>
        </p:nvSpPr>
        <p:spPr>
          <a:xfrm>
            <a:off x="459583" y="428625"/>
            <a:ext cx="1124426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atin typeface="Euphemia" panose="020B0503040102020104" pitchFamily="34" charset="0"/>
              </a:rPr>
              <a:t>Understanding </a:t>
            </a:r>
          </a:p>
          <a:p>
            <a:pPr algn="ctr"/>
            <a:r>
              <a:rPr lang="en-AU" sz="3200" b="1" dirty="0">
                <a:latin typeface="Euphemia" panose="020B0503040102020104" pitchFamily="34" charset="0"/>
              </a:rPr>
              <a:t>Theoretical Gaming Profit </a:t>
            </a:r>
            <a:endParaRPr lang="en-AU" sz="3200" dirty="0">
              <a:latin typeface="Euphemia" panose="020B0503040102020104" pitchFamily="34" charset="0"/>
            </a:endParaRPr>
          </a:p>
          <a:p>
            <a:endParaRPr lang="en-AU" sz="2400" dirty="0">
              <a:latin typeface="Euphemia" panose="020B0503040102020104" pitchFamily="34" charset="0"/>
            </a:endParaRPr>
          </a:p>
          <a:p>
            <a:endParaRPr lang="en-AU" sz="2400" dirty="0">
              <a:latin typeface="Euphemia" panose="020B05030401020201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19B32B5-F1E5-4830-80A9-E946502D3D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175" y="1865202"/>
            <a:ext cx="11142697" cy="3178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723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B43FE8-EA68-415C-B645-C47651A84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1992" y="5953120"/>
            <a:ext cx="2871408" cy="5682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E8515C-367D-4161-B574-5FD8CF626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7" y="5905500"/>
            <a:ext cx="1314450" cy="95250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A26F54-505A-4B5B-B6BE-0EC62A7D4CAB}"/>
              </a:ext>
            </a:extLst>
          </p:cNvPr>
          <p:cNvCxnSpPr>
            <a:cxnSpLocks/>
          </p:cNvCxnSpPr>
          <p:nvPr/>
        </p:nvCxnSpPr>
        <p:spPr>
          <a:xfrm>
            <a:off x="100015" y="5714999"/>
            <a:ext cx="1196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CDD8C49-4C95-4077-89EA-786FDD3AA18B}"/>
              </a:ext>
            </a:extLst>
          </p:cNvPr>
          <p:cNvSpPr txBox="1"/>
          <p:nvPr/>
        </p:nvSpPr>
        <p:spPr>
          <a:xfrm>
            <a:off x="459583" y="428625"/>
            <a:ext cx="1124426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atin typeface="Euphemia" panose="020B0503040102020104" pitchFamily="34" charset="0"/>
              </a:rPr>
              <a:t>Understanding </a:t>
            </a:r>
          </a:p>
          <a:p>
            <a:pPr algn="ctr"/>
            <a:r>
              <a:rPr lang="en-AU" sz="3200" b="1" dirty="0">
                <a:latin typeface="Euphemia" panose="020B0503040102020104" pitchFamily="34" charset="0"/>
              </a:rPr>
              <a:t>Theoretical Gaming Profit </a:t>
            </a:r>
            <a:endParaRPr lang="en-AU" sz="3200" dirty="0">
              <a:latin typeface="Euphemia" panose="020B0503040102020104" pitchFamily="34" charset="0"/>
            </a:endParaRPr>
          </a:p>
          <a:p>
            <a:endParaRPr lang="en-AU" sz="2400" dirty="0">
              <a:latin typeface="Euphemia" panose="020B0503040102020104" pitchFamily="34" charset="0"/>
            </a:endParaRPr>
          </a:p>
          <a:p>
            <a:endParaRPr lang="en-AU" sz="2400" dirty="0">
              <a:latin typeface="Euphemia" panose="020B05030401020201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19B32B5-F1E5-4830-80A9-E946502D3D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837" y="1637463"/>
            <a:ext cx="8211790" cy="2342289"/>
          </a:xfrm>
          <a:prstGeom prst="rect">
            <a:avLst/>
          </a:prstGeom>
        </p:spPr>
      </p:pic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1043A263-F126-493B-A5E7-D8336EF8B7D7}"/>
              </a:ext>
            </a:extLst>
          </p:cNvPr>
          <p:cNvSpPr/>
          <p:nvPr/>
        </p:nvSpPr>
        <p:spPr>
          <a:xfrm>
            <a:off x="6861313" y="3990373"/>
            <a:ext cx="5102087" cy="1616187"/>
          </a:xfrm>
          <a:prstGeom prst="cloudCallout">
            <a:avLst>
              <a:gd name="adj1" fmla="val -114859"/>
              <a:gd name="adj2" fmla="val -46031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200" dirty="0">
                <a:solidFill>
                  <a:schemeClr val="tx1"/>
                </a:solidFill>
              </a:rPr>
              <a:t>Based upon Profit, what would rank #1 in a Ranking Report</a:t>
            </a:r>
          </a:p>
        </p:txBody>
      </p:sp>
    </p:spTree>
    <p:extLst>
      <p:ext uri="{BB962C8B-B14F-4D97-AF65-F5344CB8AC3E}">
        <p14:creationId xmlns:p14="http://schemas.microsoft.com/office/powerpoint/2010/main" val="26798424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B43FE8-EA68-415C-B645-C47651A84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1992" y="5953120"/>
            <a:ext cx="2871408" cy="5682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E8515C-367D-4161-B574-5FD8CF626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7" y="5905500"/>
            <a:ext cx="1314450" cy="95250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A26F54-505A-4B5B-B6BE-0EC62A7D4CAB}"/>
              </a:ext>
            </a:extLst>
          </p:cNvPr>
          <p:cNvCxnSpPr>
            <a:cxnSpLocks/>
          </p:cNvCxnSpPr>
          <p:nvPr/>
        </p:nvCxnSpPr>
        <p:spPr>
          <a:xfrm>
            <a:off x="100015" y="5714999"/>
            <a:ext cx="1196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CDD8C49-4C95-4077-89EA-786FDD3AA18B}"/>
              </a:ext>
            </a:extLst>
          </p:cNvPr>
          <p:cNvSpPr txBox="1"/>
          <p:nvPr/>
        </p:nvSpPr>
        <p:spPr>
          <a:xfrm>
            <a:off x="459583" y="428625"/>
            <a:ext cx="1124426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atin typeface="Euphemia" panose="020B0503040102020104" pitchFamily="34" charset="0"/>
              </a:rPr>
              <a:t>Understanding </a:t>
            </a:r>
          </a:p>
          <a:p>
            <a:pPr algn="ctr"/>
            <a:r>
              <a:rPr lang="en-AU" sz="3200" b="1" dirty="0">
                <a:latin typeface="Euphemia" panose="020B0503040102020104" pitchFamily="34" charset="0"/>
              </a:rPr>
              <a:t>Theoretical Gaming Profit </a:t>
            </a:r>
            <a:endParaRPr lang="en-AU" sz="3200" dirty="0">
              <a:latin typeface="Euphemia" panose="020B0503040102020104" pitchFamily="34" charset="0"/>
            </a:endParaRPr>
          </a:p>
          <a:p>
            <a:endParaRPr lang="en-AU" sz="2400" dirty="0">
              <a:latin typeface="Euphemia" panose="020B0503040102020104" pitchFamily="34" charset="0"/>
            </a:endParaRPr>
          </a:p>
          <a:p>
            <a:endParaRPr lang="en-AU" sz="2400" dirty="0">
              <a:latin typeface="Euphemia" panose="020B05030401020201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19B32B5-F1E5-4830-80A9-E946502D3D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837" y="1637463"/>
            <a:ext cx="8211790" cy="2342289"/>
          </a:xfrm>
          <a:prstGeom prst="rect">
            <a:avLst/>
          </a:prstGeom>
        </p:spPr>
      </p:pic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1043A263-F126-493B-A5E7-D8336EF8B7D7}"/>
              </a:ext>
            </a:extLst>
          </p:cNvPr>
          <p:cNvSpPr/>
          <p:nvPr/>
        </p:nvSpPr>
        <p:spPr>
          <a:xfrm>
            <a:off x="6861313" y="3990373"/>
            <a:ext cx="5102087" cy="1616187"/>
          </a:xfrm>
          <a:prstGeom prst="cloudCallout">
            <a:avLst>
              <a:gd name="adj1" fmla="val -114859"/>
              <a:gd name="adj2" fmla="val -46031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200" dirty="0">
                <a:solidFill>
                  <a:schemeClr val="tx1"/>
                </a:solidFill>
              </a:rPr>
              <a:t>Based upon Turnover, what would rank #1 in a Turnover Report</a:t>
            </a:r>
          </a:p>
        </p:txBody>
      </p:sp>
    </p:spTree>
    <p:extLst>
      <p:ext uri="{BB962C8B-B14F-4D97-AF65-F5344CB8AC3E}">
        <p14:creationId xmlns:p14="http://schemas.microsoft.com/office/powerpoint/2010/main" val="32478669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B43FE8-EA68-415C-B645-C47651A84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1992" y="5953120"/>
            <a:ext cx="2871408" cy="5682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E8515C-367D-4161-B574-5FD8CF626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7" y="5905500"/>
            <a:ext cx="1314450" cy="95250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A26F54-505A-4B5B-B6BE-0EC62A7D4CAB}"/>
              </a:ext>
            </a:extLst>
          </p:cNvPr>
          <p:cNvCxnSpPr>
            <a:cxnSpLocks/>
          </p:cNvCxnSpPr>
          <p:nvPr/>
        </p:nvCxnSpPr>
        <p:spPr>
          <a:xfrm>
            <a:off x="100015" y="5714999"/>
            <a:ext cx="1196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CDD8C49-4C95-4077-89EA-786FDD3AA18B}"/>
              </a:ext>
            </a:extLst>
          </p:cNvPr>
          <p:cNvSpPr txBox="1"/>
          <p:nvPr/>
        </p:nvSpPr>
        <p:spPr>
          <a:xfrm>
            <a:off x="459583" y="428625"/>
            <a:ext cx="1124426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atin typeface="Euphemia" panose="020B0503040102020104" pitchFamily="34" charset="0"/>
              </a:rPr>
              <a:t>Understanding </a:t>
            </a:r>
          </a:p>
          <a:p>
            <a:pPr algn="ctr"/>
            <a:r>
              <a:rPr lang="en-AU" sz="3200" b="1" dirty="0">
                <a:latin typeface="Euphemia" panose="020B0503040102020104" pitchFamily="34" charset="0"/>
              </a:rPr>
              <a:t>Theoretical Gaming Profit </a:t>
            </a:r>
            <a:endParaRPr lang="en-AU" sz="3200" dirty="0">
              <a:latin typeface="Euphemia" panose="020B0503040102020104" pitchFamily="34" charset="0"/>
            </a:endParaRPr>
          </a:p>
          <a:p>
            <a:endParaRPr lang="en-AU" sz="2400" dirty="0">
              <a:latin typeface="Euphemia" panose="020B0503040102020104" pitchFamily="34" charset="0"/>
            </a:endParaRPr>
          </a:p>
          <a:p>
            <a:endParaRPr lang="en-AU" sz="2400" dirty="0">
              <a:latin typeface="Euphemia" panose="020B05030401020201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19B32B5-F1E5-4830-80A9-E946502D3D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837" y="1637463"/>
            <a:ext cx="8211790" cy="2342289"/>
          </a:xfrm>
          <a:prstGeom prst="rect">
            <a:avLst/>
          </a:prstGeom>
        </p:spPr>
      </p:pic>
      <p:sp>
        <p:nvSpPr>
          <p:cNvPr id="9" name="Speech Bubble: Oval 8">
            <a:extLst>
              <a:ext uri="{FF2B5EF4-FFF2-40B4-BE49-F238E27FC236}">
                <a16:creationId xmlns:a16="http://schemas.microsoft.com/office/drawing/2014/main" id="{88EB8590-C71B-492E-9E37-87334FD2CB78}"/>
              </a:ext>
            </a:extLst>
          </p:cNvPr>
          <p:cNvSpPr/>
          <p:nvPr/>
        </p:nvSpPr>
        <p:spPr>
          <a:xfrm>
            <a:off x="8613913" y="3723861"/>
            <a:ext cx="3503492" cy="1991138"/>
          </a:xfrm>
          <a:prstGeom prst="wedgeEllipseCallout">
            <a:avLst>
              <a:gd name="adj1" fmla="val -56242"/>
              <a:gd name="adj2" fmla="val -3690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200" dirty="0">
                <a:solidFill>
                  <a:schemeClr val="tx1"/>
                </a:solidFill>
              </a:rPr>
              <a:t>Theoretical Gaming Profit is the most useful metric</a:t>
            </a:r>
          </a:p>
        </p:txBody>
      </p:sp>
    </p:spTree>
    <p:extLst>
      <p:ext uri="{BB962C8B-B14F-4D97-AF65-F5344CB8AC3E}">
        <p14:creationId xmlns:p14="http://schemas.microsoft.com/office/powerpoint/2010/main" val="33669195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B43FE8-EA68-415C-B645-C47651A84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1992" y="5953120"/>
            <a:ext cx="2871408" cy="5682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E8515C-367D-4161-B574-5FD8CF626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7" y="5905500"/>
            <a:ext cx="1314450" cy="95250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A26F54-505A-4B5B-B6BE-0EC62A7D4CAB}"/>
              </a:ext>
            </a:extLst>
          </p:cNvPr>
          <p:cNvCxnSpPr>
            <a:cxnSpLocks/>
          </p:cNvCxnSpPr>
          <p:nvPr/>
        </p:nvCxnSpPr>
        <p:spPr>
          <a:xfrm>
            <a:off x="100015" y="5714999"/>
            <a:ext cx="1196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CDD8C49-4C95-4077-89EA-786FDD3AA18B}"/>
              </a:ext>
            </a:extLst>
          </p:cNvPr>
          <p:cNvSpPr txBox="1"/>
          <p:nvPr/>
        </p:nvSpPr>
        <p:spPr>
          <a:xfrm>
            <a:off x="1093096" y="1516767"/>
            <a:ext cx="423427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Euphemia" panose="020B0503040102020104" pitchFamily="34" charset="0"/>
              </a:rPr>
              <a:t>Footfall Strike Rate				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Theo Win Per Day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AU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Time on Device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Gaming Diversity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Euphemia" panose="020B05030401020201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234381-5F42-4DB2-91B2-13619C0129A5}"/>
              </a:ext>
            </a:extLst>
          </p:cNvPr>
          <p:cNvSpPr txBox="1"/>
          <p:nvPr/>
        </p:nvSpPr>
        <p:spPr>
          <a:xfrm>
            <a:off x="490538" y="477077"/>
            <a:ext cx="1118235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>
                <a:latin typeface="Euphemia" panose="020B0503040102020104" pitchFamily="34" charset="0"/>
              </a:rPr>
              <a:t>Modern Metrics that Matter</a:t>
            </a:r>
          </a:p>
          <a:p>
            <a:endParaRPr lang="en-A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38CEA9-5876-4B2A-A8F8-68F6A0ADD751}"/>
              </a:ext>
            </a:extLst>
          </p:cNvPr>
          <p:cNvSpPr txBox="1"/>
          <p:nvPr/>
        </p:nvSpPr>
        <p:spPr>
          <a:xfrm>
            <a:off x="6511027" y="907964"/>
            <a:ext cx="4234277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Carded Play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Measuring Un Carded Play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Active Player Count </a:t>
            </a:r>
            <a:endParaRPr lang="en-AU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400" dirty="0"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4058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B43FE8-EA68-415C-B645-C47651A84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1992" y="5953120"/>
            <a:ext cx="2871408" cy="5682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E8515C-367D-4161-B574-5FD8CF626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7" y="5905500"/>
            <a:ext cx="1314450" cy="95250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A26F54-505A-4B5B-B6BE-0EC62A7D4CAB}"/>
              </a:ext>
            </a:extLst>
          </p:cNvPr>
          <p:cNvCxnSpPr>
            <a:cxnSpLocks/>
          </p:cNvCxnSpPr>
          <p:nvPr/>
        </p:nvCxnSpPr>
        <p:spPr>
          <a:xfrm>
            <a:off x="100015" y="5714999"/>
            <a:ext cx="1196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CDD8C49-4C95-4077-89EA-786FDD3AA18B}"/>
              </a:ext>
            </a:extLst>
          </p:cNvPr>
          <p:cNvSpPr txBox="1"/>
          <p:nvPr/>
        </p:nvSpPr>
        <p:spPr>
          <a:xfrm>
            <a:off x="1093096" y="1516767"/>
            <a:ext cx="423427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Footfall Strike Rate</a:t>
            </a:r>
            <a:r>
              <a:rPr lang="en-US" sz="2000" dirty="0">
                <a:latin typeface="Euphemia" panose="020B0503040102020104" pitchFamily="34" charset="0"/>
              </a:rPr>
              <a:t>				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Euphemia" panose="020B0503040102020104" pitchFamily="34" charset="0"/>
              </a:rPr>
              <a:t>Theo Win Per Day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Time on Device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Gaming Diversity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Euphemia" panose="020B05030401020201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234381-5F42-4DB2-91B2-13619C0129A5}"/>
              </a:ext>
            </a:extLst>
          </p:cNvPr>
          <p:cNvSpPr txBox="1"/>
          <p:nvPr/>
        </p:nvSpPr>
        <p:spPr>
          <a:xfrm>
            <a:off x="490538" y="477077"/>
            <a:ext cx="1118235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>
                <a:latin typeface="Euphemia" panose="020B0503040102020104" pitchFamily="34" charset="0"/>
              </a:rPr>
              <a:t>Modern Metrics that Matter</a:t>
            </a:r>
          </a:p>
          <a:p>
            <a:endParaRPr lang="en-A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38CEA9-5876-4B2A-A8F8-68F6A0ADD751}"/>
              </a:ext>
            </a:extLst>
          </p:cNvPr>
          <p:cNvSpPr txBox="1"/>
          <p:nvPr/>
        </p:nvSpPr>
        <p:spPr>
          <a:xfrm>
            <a:off x="6511027" y="907964"/>
            <a:ext cx="4234277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Carded Play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Measuring Un Carded Play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Active Player Count </a:t>
            </a:r>
            <a:endParaRPr lang="en-AU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400" dirty="0"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14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B43FE8-EA68-415C-B645-C47651A84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1992" y="5953120"/>
            <a:ext cx="2871408" cy="5682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E8515C-367D-4161-B574-5FD8CF626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7" y="5905500"/>
            <a:ext cx="1314450" cy="95250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A26F54-505A-4B5B-B6BE-0EC62A7D4CAB}"/>
              </a:ext>
            </a:extLst>
          </p:cNvPr>
          <p:cNvCxnSpPr>
            <a:cxnSpLocks/>
          </p:cNvCxnSpPr>
          <p:nvPr/>
        </p:nvCxnSpPr>
        <p:spPr>
          <a:xfrm>
            <a:off x="100015" y="5714999"/>
            <a:ext cx="1196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CDD8C49-4C95-4077-89EA-786FDD3AA18B}"/>
              </a:ext>
            </a:extLst>
          </p:cNvPr>
          <p:cNvSpPr txBox="1"/>
          <p:nvPr/>
        </p:nvSpPr>
        <p:spPr>
          <a:xfrm>
            <a:off x="459583" y="428625"/>
            <a:ext cx="1124426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atin typeface="Euphemia" panose="020B0503040102020104" pitchFamily="34" charset="0"/>
              </a:rPr>
              <a:t>Key Focus Points</a:t>
            </a:r>
          </a:p>
          <a:p>
            <a:pPr algn="ctr"/>
            <a:endParaRPr lang="en-AU" sz="32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latin typeface="Euphemia" panose="020B0503040102020104" pitchFamily="34" charset="0"/>
              </a:rPr>
              <a:t>Where the Money At – Understanding Distribution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latin typeface="Euphemia" panose="020B0503040102020104" pitchFamily="34" charset="0"/>
              </a:rPr>
              <a:t>Theoretical Gaming Profit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latin typeface="Euphemia" panose="020B0503040102020104" pitchFamily="34" charset="0"/>
              </a:rPr>
              <a:t>Metrics that Matter ( look beyond the gaming system for metrics 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latin typeface="Euphemia" panose="020B0503040102020104" pitchFamily="34" charset="0"/>
              </a:rPr>
              <a:t>The New Groove – Lift and Clump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latin typeface="Euphemia" panose="020B0503040102020104" pitchFamily="34" charset="0"/>
              </a:rPr>
              <a:t>Floor Maps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latin typeface="Euphemia" panose="020B0503040102020104" pitchFamily="34" charset="0"/>
              </a:rPr>
              <a:t>Capital Budgeting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latin typeface="Euphemia" panose="020B0503040102020104" pitchFamily="34" charset="0"/>
              </a:rPr>
              <a:t>Try it, Measure It, Act Swiftly on It </a:t>
            </a:r>
          </a:p>
        </p:txBody>
      </p:sp>
    </p:spTree>
    <p:extLst>
      <p:ext uri="{BB962C8B-B14F-4D97-AF65-F5344CB8AC3E}">
        <p14:creationId xmlns:p14="http://schemas.microsoft.com/office/powerpoint/2010/main" val="33399879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B43FE8-EA68-415C-B645-C47651A84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1992" y="5953120"/>
            <a:ext cx="2871408" cy="5682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E8515C-367D-4161-B574-5FD8CF626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7" y="5905500"/>
            <a:ext cx="1314450" cy="95250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A26F54-505A-4B5B-B6BE-0EC62A7D4CAB}"/>
              </a:ext>
            </a:extLst>
          </p:cNvPr>
          <p:cNvCxnSpPr>
            <a:cxnSpLocks/>
          </p:cNvCxnSpPr>
          <p:nvPr/>
        </p:nvCxnSpPr>
        <p:spPr>
          <a:xfrm>
            <a:off x="100015" y="5714999"/>
            <a:ext cx="1196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CDD8C49-4C95-4077-89EA-786FDD3AA18B}"/>
              </a:ext>
            </a:extLst>
          </p:cNvPr>
          <p:cNvSpPr txBox="1"/>
          <p:nvPr/>
        </p:nvSpPr>
        <p:spPr>
          <a:xfrm>
            <a:off x="1093096" y="1516767"/>
            <a:ext cx="423427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Footfall Strike Rate</a:t>
            </a:r>
            <a:r>
              <a:rPr lang="en-US" sz="2000" dirty="0">
                <a:latin typeface="Euphemia" panose="020B0503040102020104" pitchFamily="34" charset="0"/>
              </a:rPr>
              <a:t>				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Theo Win Per Day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Euphemia" panose="020B0503040102020104" pitchFamily="34" charset="0"/>
              </a:rPr>
              <a:t>Time on Device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Gaming Diversity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Euphemia" panose="020B05030401020201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234381-5F42-4DB2-91B2-13619C0129A5}"/>
              </a:ext>
            </a:extLst>
          </p:cNvPr>
          <p:cNvSpPr txBox="1"/>
          <p:nvPr/>
        </p:nvSpPr>
        <p:spPr>
          <a:xfrm>
            <a:off x="490538" y="477077"/>
            <a:ext cx="1118235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>
                <a:latin typeface="Euphemia" panose="020B0503040102020104" pitchFamily="34" charset="0"/>
              </a:rPr>
              <a:t>Modern Metrics that Matter</a:t>
            </a:r>
          </a:p>
          <a:p>
            <a:endParaRPr lang="en-A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38CEA9-5876-4B2A-A8F8-68F6A0ADD751}"/>
              </a:ext>
            </a:extLst>
          </p:cNvPr>
          <p:cNvSpPr txBox="1"/>
          <p:nvPr/>
        </p:nvSpPr>
        <p:spPr>
          <a:xfrm>
            <a:off x="6511027" y="907964"/>
            <a:ext cx="4234277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Carded Play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Measuring Un Carded Play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Active Player Count </a:t>
            </a:r>
            <a:endParaRPr lang="en-AU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400" dirty="0"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104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B43FE8-EA68-415C-B645-C47651A84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1992" y="5953120"/>
            <a:ext cx="2871408" cy="5682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E8515C-367D-4161-B574-5FD8CF626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7" y="5905500"/>
            <a:ext cx="1314450" cy="95250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A26F54-505A-4B5B-B6BE-0EC62A7D4CAB}"/>
              </a:ext>
            </a:extLst>
          </p:cNvPr>
          <p:cNvCxnSpPr>
            <a:cxnSpLocks/>
          </p:cNvCxnSpPr>
          <p:nvPr/>
        </p:nvCxnSpPr>
        <p:spPr>
          <a:xfrm>
            <a:off x="100015" y="5714999"/>
            <a:ext cx="1196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CDD8C49-4C95-4077-89EA-786FDD3AA18B}"/>
              </a:ext>
            </a:extLst>
          </p:cNvPr>
          <p:cNvSpPr txBox="1"/>
          <p:nvPr/>
        </p:nvSpPr>
        <p:spPr>
          <a:xfrm>
            <a:off x="1093096" y="1516767"/>
            <a:ext cx="423427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Footfall Strike Rate				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Theo Win Per Day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AU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Time on Device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Euphemia" panose="020B0503040102020104" pitchFamily="34" charset="0"/>
              </a:rPr>
              <a:t>Gaming Diversity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Euphemia" panose="020B05030401020201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234381-5F42-4DB2-91B2-13619C0129A5}"/>
              </a:ext>
            </a:extLst>
          </p:cNvPr>
          <p:cNvSpPr txBox="1"/>
          <p:nvPr/>
        </p:nvSpPr>
        <p:spPr>
          <a:xfrm>
            <a:off x="490538" y="477077"/>
            <a:ext cx="1118235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>
                <a:latin typeface="Euphemia" panose="020B0503040102020104" pitchFamily="34" charset="0"/>
              </a:rPr>
              <a:t>Modern Metrics that Matter</a:t>
            </a:r>
          </a:p>
          <a:p>
            <a:endParaRPr lang="en-A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38CEA9-5876-4B2A-A8F8-68F6A0ADD751}"/>
              </a:ext>
            </a:extLst>
          </p:cNvPr>
          <p:cNvSpPr txBox="1"/>
          <p:nvPr/>
        </p:nvSpPr>
        <p:spPr>
          <a:xfrm>
            <a:off x="6511027" y="907964"/>
            <a:ext cx="4234277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Carded Play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Measuring Un Carded Play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Active Player Count </a:t>
            </a:r>
            <a:endParaRPr lang="en-AU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400" dirty="0"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2264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B43FE8-EA68-415C-B645-C47651A84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1992" y="5953120"/>
            <a:ext cx="2871408" cy="5682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E8515C-367D-4161-B574-5FD8CF626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7" y="5905500"/>
            <a:ext cx="1314450" cy="95250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A26F54-505A-4B5B-B6BE-0EC62A7D4CAB}"/>
              </a:ext>
            </a:extLst>
          </p:cNvPr>
          <p:cNvCxnSpPr>
            <a:cxnSpLocks/>
          </p:cNvCxnSpPr>
          <p:nvPr/>
        </p:nvCxnSpPr>
        <p:spPr>
          <a:xfrm>
            <a:off x="100015" y="5714999"/>
            <a:ext cx="1196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CDD8C49-4C95-4077-89EA-786FDD3AA18B}"/>
              </a:ext>
            </a:extLst>
          </p:cNvPr>
          <p:cNvSpPr txBox="1"/>
          <p:nvPr/>
        </p:nvSpPr>
        <p:spPr>
          <a:xfrm>
            <a:off x="1093096" y="1516767"/>
            <a:ext cx="423427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Footfall Strike Rate				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Theo Win Per Day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AU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Time on Device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Gaming Diversity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234381-5F42-4DB2-91B2-13619C0129A5}"/>
              </a:ext>
            </a:extLst>
          </p:cNvPr>
          <p:cNvSpPr txBox="1"/>
          <p:nvPr/>
        </p:nvSpPr>
        <p:spPr>
          <a:xfrm>
            <a:off x="490538" y="477077"/>
            <a:ext cx="1118235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>
                <a:latin typeface="Euphemia" panose="020B0503040102020104" pitchFamily="34" charset="0"/>
              </a:rPr>
              <a:t>Modern Metrics that Matter</a:t>
            </a:r>
          </a:p>
          <a:p>
            <a:endParaRPr lang="en-A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38CEA9-5876-4B2A-A8F8-68F6A0ADD751}"/>
              </a:ext>
            </a:extLst>
          </p:cNvPr>
          <p:cNvSpPr txBox="1"/>
          <p:nvPr/>
        </p:nvSpPr>
        <p:spPr>
          <a:xfrm>
            <a:off x="6511027" y="907964"/>
            <a:ext cx="4234277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Euphemia" panose="020B0503040102020104" pitchFamily="34" charset="0"/>
              </a:rPr>
              <a:t>Carded Play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Measuring Un Carded Play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Active Player Count </a:t>
            </a:r>
            <a:endParaRPr lang="en-AU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400" dirty="0"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1759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B43FE8-EA68-415C-B645-C47651A84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1992" y="5953120"/>
            <a:ext cx="2871408" cy="5682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E8515C-367D-4161-B574-5FD8CF626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7" y="5905500"/>
            <a:ext cx="1314450" cy="95250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A26F54-505A-4B5B-B6BE-0EC62A7D4CAB}"/>
              </a:ext>
            </a:extLst>
          </p:cNvPr>
          <p:cNvCxnSpPr>
            <a:cxnSpLocks/>
          </p:cNvCxnSpPr>
          <p:nvPr/>
        </p:nvCxnSpPr>
        <p:spPr>
          <a:xfrm>
            <a:off x="100015" y="5714999"/>
            <a:ext cx="1196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CDD8C49-4C95-4077-89EA-786FDD3AA18B}"/>
              </a:ext>
            </a:extLst>
          </p:cNvPr>
          <p:cNvSpPr txBox="1"/>
          <p:nvPr/>
        </p:nvSpPr>
        <p:spPr>
          <a:xfrm>
            <a:off x="1093096" y="1516767"/>
            <a:ext cx="423427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Footfall Strike Rate				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Theo Win Per Day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AU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Time on Device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Gaming Diversity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234381-5F42-4DB2-91B2-13619C0129A5}"/>
              </a:ext>
            </a:extLst>
          </p:cNvPr>
          <p:cNvSpPr txBox="1"/>
          <p:nvPr/>
        </p:nvSpPr>
        <p:spPr>
          <a:xfrm>
            <a:off x="490538" y="477077"/>
            <a:ext cx="1118235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>
                <a:latin typeface="Euphemia" panose="020B0503040102020104" pitchFamily="34" charset="0"/>
              </a:rPr>
              <a:t>Modern Metrics that Matter</a:t>
            </a:r>
          </a:p>
          <a:p>
            <a:endParaRPr lang="en-A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38CEA9-5876-4B2A-A8F8-68F6A0ADD751}"/>
              </a:ext>
            </a:extLst>
          </p:cNvPr>
          <p:cNvSpPr txBox="1"/>
          <p:nvPr/>
        </p:nvSpPr>
        <p:spPr>
          <a:xfrm>
            <a:off x="6511027" y="907964"/>
            <a:ext cx="4234277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Carded Play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Euphemia" panose="020B0503040102020104" pitchFamily="34" charset="0"/>
              </a:rPr>
              <a:t>Measuring Un Carded Play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Active Player Count </a:t>
            </a:r>
            <a:endParaRPr lang="en-AU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400" dirty="0"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9377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B43FE8-EA68-415C-B645-C47651A84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1992" y="5953120"/>
            <a:ext cx="2871408" cy="5682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E8515C-367D-4161-B574-5FD8CF626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7" y="5905500"/>
            <a:ext cx="1314450" cy="95250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A26F54-505A-4B5B-B6BE-0EC62A7D4CAB}"/>
              </a:ext>
            </a:extLst>
          </p:cNvPr>
          <p:cNvCxnSpPr>
            <a:cxnSpLocks/>
          </p:cNvCxnSpPr>
          <p:nvPr/>
        </p:nvCxnSpPr>
        <p:spPr>
          <a:xfrm>
            <a:off x="100015" y="5714999"/>
            <a:ext cx="1196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CDD8C49-4C95-4077-89EA-786FDD3AA18B}"/>
              </a:ext>
            </a:extLst>
          </p:cNvPr>
          <p:cNvSpPr txBox="1"/>
          <p:nvPr/>
        </p:nvSpPr>
        <p:spPr>
          <a:xfrm>
            <a:off x="1093096" y="1516767"/>
            <a:ext cx="423427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Footfall Strike Rate				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Theo Win Per Day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AU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Time on Device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Gaming Diversity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234381-5F42-4DB2-91B2-13619C0129A5}"/>
              </a:ext>
            </a:extLst>
          </p:cNvPr>
          <p:cNvSpPr txBox="1"/>
          <p:nvPr/>
        </p:nvSpPr>
        <p:spPr>
          <a:xfrm>
            <a:off x="490538" y="477077"/>
            <a:ext cx="1118235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>
                <a:latin typeface="Euphemia" panose="020B0503040102020104" pitchFamily="34" charset="0"/>
              </a:rPr>
              <a:t>Modern Metrics that Matter</a:t>
            </a:r>
          </a:p>
          <a:p>
            <a:endParaRPr lang="en-A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38CEA9-5876-4B2A-A8F8-68F6A0ADD751}"/>
              </a:ext>
            </a:extLst>
          </p:cNvPr>
          <p:cNvSpPr txBox="1"/>
          <p:nvPr/>
        </p:nvSpPr>
        <p:spPr>
          <a:xfrm>
            <a:off x="6511027" y="907964"/>
            <a:ext cx="4234277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Carded Play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Measuring Un Carded Play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Euphemia" panose="020B0503040102020104" pitchFamily="34" charset="0"/>
              </a:rPr>
              <a:t>Active Player Count </a:t>
            </a:r>
            <a:endParaRPr lang="en-AU" sz="20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400" dirty="0"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2239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B43FE8-EA68-415C-B645-C47651A84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1992" y="5953120"/>
            <a:ext cx="2871408" cy="5682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E8515C-367D-4161-B574-5FD8CF626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7" y="5905500"/>
            <a:ext cx="1314450" cy="95250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A26F54-505A-4B5B-B6BE-0EC62A7D4CAB}"/>
              </a:ext>
            </a:extLst>
          </p:cNvPr>
          <p:cNvCxnSpPr>
            <a:cxnSpLocks/>
          </p:cNvCxnSpPr>
          <p:nvPr/>
        </p:nvCxnSpPr>
        <p:spPr>
          <a:xfrm>
            <a:off x="100015" y="5714999"/>
            <a:ext cx="1196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CDD8C49-4C95-4077-89EA-786FDD3AA18B}"/>
              </a:ext>
            </a:extLst>
          </p:cNvPr>
          <p:cNvSpPr txBox="1"/>
          <p:nvPr/>
        </p:nvSpPr>
        <p:spPr>
          <a:xfrm>
            <a:off x="1093096" y="1516767"/>
            <a:ext cx="423427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Footfall Strike Rate				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Theo Win Per Day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AU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Time on Device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Gaming Diversity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234381-5F42-4DB2-91B2-13619C0129A5}"/>
              </a:ext>
            </a:extLst>
          </p:cNvPr>
          <p:cNvSpPr txBox="1"/>
          <p:nvPr/>
        </p:nvSpPr>
        <p:spPr>
          <a:xfrm>
            <a:off x="490538" y="477077"/>
            <a:ext cx="1118235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>
                <a:latin typeface="Euphemia" panose="020B0503040102020104" pitchFamily="34" charset="0"/>
              </a:rPr>
              <a:t>Modern Metrics that Matter</a:t>
            </a:r>
          </a:p>
          <a:p>
            <a:endParaRPr lang="en-A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38CEA9-5876-4B2A-A8F8-68F6A0ADD751}"/>
              </a:ext>
            </a:extLst>
          </p:cNvPr>
          <p:cNvSpPr txBox="1"/>
          <p:nvPr/>
        </p:nvSpPr>
        <p:spPr>
          <a:xfrm>
            <a:off x="6511027" y="907964"/>
            <a:ext cx="423427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Carded Play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Measuring Un Carded Play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Active Player Count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Euphemia" panose="020B0503040102020104" pitchFamily="34" charset="0"/>
              </a:rPr>
              <a:t>Player Per Visit </a:t>
            </a:r>
            <a:endParaRPr lang="en-AU" sz="20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400" dirty="0"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9948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B43FE8-EA68-415C-B645-C47651A84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1992" y="5953120"/>
            <a:ext cx="2871408" cy="5682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E8515C-367D-4161-B574-5FD8CF626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7" y="5905500"/>
            <a:ext cx="1314450" cy="95250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A26F54-505A-4B5B-B6BE-0EC62A7D4CAB}"/>
              </a:ext>
            </a:extLst>
          </p:cNvPr>
          <p:cNvCxnSpPr>
            <a:cxnSpLocks/>
          </p:cNvCxnSpPr>
          <p:nvPr/>
        </p:nvCxnSpPr>
        <p:spPr>
          <a:xfrm>
            <a:off x="100015" y="5714999"/>
            <a:ext cx="1196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CDD8C49-4C95-4077-89EA-786FDD3AA18B}"/>
              </a:ext>
            </a:extLst>
          </p:cNvPr>
          <p:cNvSpPr txBox="1"/>
          <p:nvPr/>
        </p:nvSpPr>
        <p:spPr>
          <a:xfrm>
            <a:off x="1093096" y="1516767"/>
            <a:ext cx="423427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Euphemia" panose="020B0503040102020104" pitchFamily="34" charset="0"/>
              </a:rPr>
              <a:t>Footfall Strike Rate ( Lead )				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Euphemia" panose="020B0503040102020104" pitchFamily="34" charset="0"/>
              </a:rPr>
              <a:t>Theo Win Per Day ( Lag 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Euphemia" panose="020B0503040102020104" pitchFamily="34" charset="0"/>
              </a:rPr>
              <a:t>Time on Device ( Lag 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Euphemia" panose="020B0503040102020104" pitchFamily="34" charset="0"/>
              </a:rPr>
              <a:t>Product Diversity ( Lead 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Euphemia" panose="020B05030401020201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234381-5F42-4DB2-91B2-13619C0129A5}"/>
              </a:ext>
            </a:extLst>
          </p:cNvPr>
          <p:cNvSpPr txBox="1"/>
          <p:nvPr/>
        </p:nvSpPr>
        <p:spPr>
          <a:xfrm>
            <a:off x="490538" y="477077"/>
            <a:ext cx="1118235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>
                <a:latin typeface="Euphemia" panose="020B0503040102020104" pitchFamily="34" charset="0"/>
              </a:rPr>
              <a:t>Metrics that Matter</a:t>
            </a:r>
          </a:p>
          <a:p>
            <a:endParaRPr lang="en-A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38CEA9-5876-4B2A-A8F8-68F6A0ADD751}"/>
              </a:ext>
            </a:extLst>
          </p:cNvPr>
          <p:cNvSpPr txBox="1"/>
          <p:nvPr/>
        </p:nvSpPr>
        <p:spPr>
          <a:xfrm>
            <a:off x="6511027" y="907964"/>
            <a:ext cx="52966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Euphemia" panose="020B0503040102020104" pitchFamily="34" charset="0"/>
              </a:rPr>
              <a:t>Carded Play ( Lead 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Euphemia" panose="020B0503040102020104" pitchFamily="34" charset="0"/>
              </a:rPr>
              <a:t>Measuring Un Carded Play ( Lead 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Euphemia" panose="020B0503040102020104" pitchFamily="34" charset="0"/>
              </a:rPr>
              <a:t>Active Player Count ( Lag 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Euphemia" panose="020B05030401020201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Euphemia" panose="020B0503040102020104" pitchFamily="34" charset="0"/>
              </a:rPr>
              <a:t>Player Profit Per Visit ( Lag )</a:t>
            </a:r>
            <a:endParaRPr lang="en-AU" sz="20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400" dirty="0">
              <a:latin typeface="Euphemia" panose="020B0503040102020104" pitchFamily="34" charset="0"/>
            </a:endParaRPr>
          </a:p>
        </p:txBody>
      </p:sp>
      <p:sp>
        <p:nvSpPr>
          <p:cNvPr id="11" name="Thought Bubble: Cloud 10">
            <a:extLst>
              <a:ext uri="{FF2B5EF4-FFF2-40B4-BE49-F238E27FC236}">
                <a16:creationId xmlns:a16="http://schemas.microsoft.com/office/drawing/2014/main" id="{95BC9173-A291-46E1-8DBA-2617339DCBFD}"/>
              </a:ext>
            </a:extLst>
          </p:cNvPr>
          <p:cNvSpPr/>
          <p:nvPr/>
        </p:nvSpPr>
        <p:spPr>
          <a:xfrm>
            <a:off x="3210234" y="4024819"/>
            <a:ext cx="5102087" cy="1616187"/>
          </a:xfrm>
          <a:prstGeom prst="cloudCallout">
            <a:avLst>
              <a:gd name="adj1" fmla="val 5401"/>
              <a:gd name="adj2" fmla="val -83750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200" dirty="0">
                <a:solidFill>
                  <a:schemeClr val="tx1"/>
                </a:solidFill>
              </a:rPr>
              <a:t>Lag Indicators </a:t>
            </a:r>
          </a:p>
          <a:p>
            <a:pPr algn="ctr"/>
            <a:endParaRPr lang="en-AU" sz="2200" dirty="0">
              <a:solidFill>
                <a:schemeClr val="tx1"/>
              </a:solidFill>
            </a:endParaRPr>
          </a:p>
          <a:p>
            <a:pPr algn="ctr"/>
            <a:r>
              <a:rPr lang="en-AU" sz="2200" dirty="0">
                <a:solidFill>
                  <a:schemeClr val="tx1"/>
                </a:solidFill>
              </a:rPr>
              <a:t>Lead Indicators </a:t>
            </a:r>
          </a:p>
        </p:txBody>
      </p:sp>
    </p:spTree>
    <p:extLst>
      <p:ext uri="{BB962C8B-B14F-4D97-AF65-F5344CB8AC3E}">
        <p14:creationId xmlns:p14="http://schemas.microsoft.com/office/powerpoint/2010/main" val="29364104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B43FE8-EA68-415C-B645-C47651A84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1992" y="5953120"/>
            <a:ext cx="2871408" cy="5682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E8515C-367D-4161-B574-5FD8CF626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7" y="5905500"/>
            <a:ext cx="1314450" cy="95250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A26F54-505A-4B5B-B6BE-0EC62A7D4CAB}"/>
              </a:ext>
            </a:extLst>
          </p:cNvPr>
          <p:cNvCxnSpPr>
            <a:cxnSpLocks/>
          </p:cNvCxnSpPr>
          <p:nvPr/>
        </p:nvCxnSpPr>
        <p:spPr>
          <a:xfrm>
            <a:off x="100015" y="5714999"/>
            <a:ext cx="1196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CDD8C49-4C95-4077-89EA-786FDD3AA18B}"/>
              </a:ext>
            </a:extLst>
          </p:cNvPr>
          <p:cNvSpPr txBox="1"/>
          <p:nvPr/>
        </p:nvSpPr>
        <p:spPr>
          <a:xfrm>
            <a:off x="459583" y="428625"/>
            <a:ext cx="11244263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atin typeface="Euphemia" panose="020B0503040102020104" pitchFamily="34" charset="0"/>
              </a:rPr>
              <a:t>The New Groove </a:t>
            </a:r>
          </a:p>
          <a:p>
            <a:pPr algn="ctr"/>
            <a:endParaRPr lang="en-AU" sz="3200" b="1" dirty="0">
              <a:latin typeface="Euphemia" panose="020B0503040102020104" pitchFamily="34" charset="0"/>
            </a:endParaRPr>
          </a:p>
          <a:p>
            <a:pPr algn="ctr"/>
            <a:r>
              <a:rPr lang="en-AU" sz="3200" b="1" dirty="0">
                <a:latin typeface="Euphemia" panose="020B0503040102020104" pitchFamily="34" charset="0"/>
              </a:rPr>
              <a:t>Lift and Clump </a:t>
            </a:r>
          </a:p>
          <a:p>
            <a:pPr algn="ctr"/>
            <a:endParaRPr lang="en-AU" sz="32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latin typeface="Euphemia" panose="020B0503040102020104" pitchFamily="34" charset="0"/>
              </a:rPr>
              <a:t>Lift is the additional revenue derived by the venue with the introduction of new gaming product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latin typeface="Euphemia" panose="020B0503040102020104" pitchFamily="34" charset="0"/>
              </a:rPr>
              <a:t>Lift calculates the new money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latin typeface="Euphemia" panose="020B0503040102020104" pitchFamily="34" charset="0"/>
              </a:rPr>
              <a:t>Lift looks at the correlation between visitations, time on device and TGP over time</a:t>
            </a:r>
          </a:p>
        </p:txBody>
      </p:sp>
    </p:spTree>
    <p:extLst>
      <p:ext uri="{BB962C8B-B14F-4D97-AF65-F5344CB8AC3E}">
        <p14:creationId xmlns:p14="http://schemas.microsoft.com/office/powerpoint/2010/main" val="23613621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B43FE8-EA68-415C-B645-C47651A84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1992" y="5953120"/>
            <a:ext cx="2871408" cy="5682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E8515C-367D-4161-B574-5FD8CF626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7" y="5905500"/>
            <a:ext cx="1314450" cy="95250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A26F54-505A-4B5B-B6BE-0EC62A7D4CAB}"/>
              </a:ext>
            </a:extLst>
          </p:cNvPr>
          <p:cNvCxnSpPr>
            <a:cxnSpLocks/>
          </p:cNvCxnSpPr>
          <p:nvPr/>
        </p:nvCxnSpPr>
        <p:spPr>
          <a:xfrm>
            <a:off x="100015" y="5714999"/>
            <a:ext cx="1196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CDD8C49-4C95-4077-89EA-786FDD3AA18B}"/>
              </a:ext>
            </a:extLst>
          </p:cNvPr>
          <p:cNvSpPr txBox="1"/>
          <p:nvPr/>
        </p:nvSpPr>
        <p:spPr>
          <a:xfrm>
            <a:off x="459583" y="428625"/>
            <a:ext cx="11244263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atin typeface="Euphemia" panose="020B0503040102020104" pitchFamily="34" charset="0"/>
              </a:rPr>
              <a:t>The New Groove </a:t>
            </a:r>
          </a:p>
          <a:p>
            <a:pPr algn="ctr"/>
            <a:endParaRPr lang="en-AU" sz="3200" b="1" dirty="0">
              <a:latin typeface="Euphemia" panose="020B0503040102020104" pitchFamily="34" charset="0"/>
            </a:endParaRPr>
          </a:p>
          <a:p>
            <a:pPr algn="ctr"/>
            <a:r>
              <a:rPr lang="en-AU" sz="3200" b="1" dirty="0">
                <a:latin typeface="Euphemia" panose="020B0503040102020104" pitchFamily="34" charset="0"/>
              </a:rPr>
              <a:t>Lift and Clump </a:t>
            </a:r>
          </a:p>
          <a:p>
            <a:pPr algn="ctr"/>
            <a:endParaRPr lang="en-AU" sz="32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latin typeface="Euphemia" panose="020B0503040102020104" pitchFamily="34" charset="0"/>
              </a:rPr>
              <a:t>Clumping EGM’s is a contemporary practice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latin typeface="Euphemia" panose="020B0503040102020104" pitchFamily="34" charset="0"/>
              </a:rPr>
              <a:t>Clumping involves placing together, or “clumping,” highly volatile games with less volatile games to provide players with more time on device(s).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latin typeface="Euphemia" panose="020B0503040102020104" pitchFamily="34" charset="0"/>
              </a:rPr>
              <a:t>Particularly useful given high mix of SAP and Linked products.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latin typeface="Euphemia" panose="020B0503040102020104" pitchFamily="34" charset="0"/>
              </a:rPr>
              <a:t>Anecdotally, player time in venue increases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8288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B43FE8-EA68-415C-B645-C47651A84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1992" y="5953120"/>
            <a:ext cx="2871408" cy="5682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E8515C-367D-4161-B574-5FD8CF626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7" y="5905500"/>
            <a:ext cx="1314450" cy="95250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A26F54-505A-4B5B-B6BE-0EC62A7D4CAB}"/>
              </a:ext>
            </a:extLst>
          </p:cNvPr>
          <p:cNvCxnSpPr>
            <a:cxnSpLocks/>
          </p:cNvCxnSpPr>
          <p:nvPr/>
        </p:nvCxnSpPr>
        <p:spPr>
          <a:xfrm>
            <a:off x="100015" y="5714999"/>
            <a:ext cx="1196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CDD8C49-4C95-4077-89EA-786FDD3AA18B}"/>
              </a:ext>
            </a:extLst>
          </p:cNvPr>
          <p:cNvSpPr txBox="1"/>
          <p:nvPr/>
        </p:nvSpPr>
        <p:spPr>
          <a:xfrm>
            <a:off x="459583" y="428625"/>
            <a:ext cx="1124426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>
                <a:latin typeface="Euphemia" panose="020B0503040102020104" pitchFamily="34" charset="0"/>
              </a:rPr>
              <a:t>Interactive Floor Plan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latin typeface="Euphemia" panose="020B0503040102020104" pitchFamily="34" charset="0"/>
              </a:rPr>
              <a:t>Combines multi-variables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latin typeface="Euphemia" panose="020B0503040102020104" pitchFamily="34" charset="0"/>
              </a:rPr>
              <a:t>Easy to view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latin typeface="Euphemia" panose="020B0503040102020104" pitchFamily="34" charset="0"/>
              </a:rPr>
              <a:t>Can bring in as many metrics as you like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latin typeface="Euphemia" panose="020B0503040102020104" pitchFamily="34" charset="0"/>
              </a:rPr>
              <a:t>Be attracted to functionality and not distracted by attractiveness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latin typeface="Euphemia" panose="020B0503040102020104" pitchFamily="34" charset="0"/>
              </a:rPr>
              <a:t>See sample floor plan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452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B43FE8-EA68-415C-B645-C47651A84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1992" y="5953120"/>
            <a:ext cx="2871408" cy="5682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E8515C-367D-4161-B574-5FD8CF626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7" y="5905500"/>
            <a:ext cx="1314450" cy="95250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A26F54-505A-4B5B-B6BE-0EC62A7D4CAB}"/>
              </a:ext>
            </a:extLst>
          </p:cNvPr>
          <p:cNvCxnSpPr>
            <a:cxnSpLocks/>
          </p:cNvCxnSpPr>
          <p:nvPr/>
        </p:nvCxnSpPr>
        <p:spPr>
          <a:xfrm>
            <a:off x="100015" y="5714999"/>
            <a:ext cx="1196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CDD8C49-4C95-4077-89EA-786FDD3AA18B}"/>
              </a:ext>
            </a:extLst>
          </p:cNvPr>
          <p:cNvSpPr txBox="1"/>
          <p:nvPr/>
        </p:nvSpPr>
        <p:spPr>
          <a:xfrm>
            <a:off x="459583" y="428625"/>
            <a:ext cx="11244263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atin typeface="Euphemia" panose="020B0503040102020104" pitchFamily="34" charset="0"/>
              </a:rPr>
              <a:t>Where the Money At ?</a:t>
            </a:r>
          </a:p>
          <a:p>
            <a:pPr algn="ctr"/>
            <a:r>
              <a:rPr lang="en-AU" sz="3200" b="1" dirty="0">
                <a:latin typeface="Euphemia" panose="020B0503040102020104" pitchFamily="34" charset="0"/>
              </a:rPr>
              <a:t>Understanding Distribution </a:t>
            </a:r>
          </a:p>
          <a:p>
            <a:pPr algn="ctr"/>
            <a:endParaRPr lang="en-AU" sz="32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latin typeface="Euphemia" panose="020B0503040102020104" pitchFamily="34" charset="0"/>
              </a:rPr>
              <a:t>Compares floor space occupied by a group of EGM’s that share a Common Characteristic against a Key Metric…. Basic yet effective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E045E3-FE3D-4545-83C4-9DE4245CCBF2}"/>
              </a:ext>
            </a:extLst>
          </p:cNvPr>
          <p:cNvSpPr txBox="1"/>
          <p:nvPr/>
        </p:nvSpPr>
        <p:spPr>
          <a:xfrm>
            <a:off x="7782304" y="2887146"/>
            <a:ext cx="41810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Key Metrics can include ;</a:t>
            </a:r>
          </a:p>
          <a:p>
            <a:endParaRPr lang="en-AU" sz="24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AU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Turnover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AU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Profit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AU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EGM Type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AU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Time on Device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AU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TGP</a:t>
            </a:r>
          </a:p>
          <a:p>
            <a:endParaRPr lang="en-AU" sz="2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94F26F-4FE6-4346-8D27-D6893DADF1EB}"/>
              </a:ext>
            </a:extLst>
          </p:cNvPr>
          <p:cNvSpPr txBox="1"/>
          <p:nvPr/>
        </p:nvSpPr>
        <p:spPr>
          <a:xfrm>
            <a:off x="445295" y="2887146"/>
            <a:ext cx="60126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 </a:t>
            </a:r>
            <a:r>
              <a:rPr lang="en-AU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Common Characteristics can include 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AU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AU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Denomination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AU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Manufacturer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AU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Location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AU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Linked / Stand Alone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AU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Multi Game</a:t>
            </a:r>
            <a:endParaRPr lang="en-AU" sz="2000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98E4DF9-380B-4729-830E-4DA01FFA9D94}"/>
              </a:ext>
            </a:extLst>
          </p:cNvPr>
          <p:cNvCxnSpPr/>
          <p:nvPr/>
        </p:nvCxnSpPr>
        <p:spPr>
          <a:xfrm>
            <a:off x="7058025" y="2975069"/>
            <a:ext cx="0" cy="22204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61837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B43FE8-EA68-415C-B645-C47651A84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1992" y="5953120"/>
            <a:ext cx="2871408" cy="5682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E8515C-367D-4161-B574-5FD8CF626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7" y="5905500"/>
            <a:ext cx="1314450" cy="95250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A26F54-505A-4B5B-B6BE-0EC62A7D4CAB}"/>
              </a:ext>
            </a:extLst>
          </p:cNvPr>
          <p:cNvCxnSpPr>
            <a:cxnSpLocks/>
          </p:cNvCxnSpPr>
          <p:nvPr/>
        </p:nvCxnSpPr>
        <p:spPr>
          <a:xfrm>
            <a:off x="100015" y="5714999"/>
            <a:ext cx="1196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CDD8C49-4C95-4077-89EA-786FDD3AA18B}"/>
              </a:ext>
            </a:extLst>
          </p:cNvPr>
          <p:cNvSpPr txBox="1"/>
          <p:nvPr/>
        </p:nvSpPr>
        <p:spPr>
          <a:xfrm>
            <a:off x="459583" y="428625"/>
            <a:ext cx="1124426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atin typeface="Euphemia" panose="020B0503040102020104" pitchFamily="34" charset="0"/>
              </a:rPr>
              <a:t>Capital Budgeting</a:t>
            </a:r>
            <a:endParaRPr lang="en-AU" sz="32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latin typeface="Euphemia" panose="020B0503040102020104" pitchFamily="34" charset="0"/>
              </a:rPr>
              <a:t>Boards to commit to an annual budget at start of year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Buy on performance,  not on price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Set performance KPI’s early, and monitor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Act swiftly on warranty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Best practice is to turn gaming floor over every  5 years </a:t>
            </a:r>
          </a:p>
        </p:txBody>
      </p:sp>
    </p:spTree>
    <p:extLst>
      <p:ext uri="{BB962C8B-B14F-4D97-AF65-F5344CB8AC3E}">
        <p14:creationId xmlns:p14="http://schemas.microsoft.com/office/powerpoint/2010/main" val="41589898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B43FE8-EA68-415C-B645-C47651A84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1992" y="5953120"/>
            <a:ext cx="2871408" cy="5682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E8515C-367D-4161-B574-5FD8CF626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7" y="5905500"/>
            <a:ext cx="1314450" cy="95250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A26F54-505A-4B5B-B6BE-0EC62A7D4CAB}"/>
              </a:ext>
            </a:extLst>
          </p:cNvPr>
          <p:cNvCxnSpPr>
            <a:cxnSpLocks/>
          </p:cNvCxnSpPr>
          <p:nvPr/>
        </p:nvCxnSpPr>
        <p:spPr>
          <a:xfrm>
            <a:off x="100015" y="5714999"/>
            <a:ext cx="1196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CDD8C49-4C95-4077-89EA-786FDD3AA18B}"/>
              </a:ext>
            </a:extLst>
          </p:cNvPr>
          <p:cNvSpPr txBox="1"/>
          <p:nvPr/>
        </p:nvSpPr>
        <p:spPr>
          <a:xfrm>
            <a:off x="459583" y="428625"/>
            <a:ext cx="1124426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atin typeface="Euphemia" panose="020B0503040102020104" pitchFamily="34" charset="0"/>
              </a:rPr>
              <a:t>Capital Budgeting</a:t>
            </a:r>
            <a:endParaRPr lang="en-AU" sz="32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Boards to commit to an annual budget at start of year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latin typeface="Euphemia" panose="020B0503040102020104" pitchFamily="34" charset="0"/>
              </a:rPr>
              <a:t>Buy on performance,  not on price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Set performance KPI’s early, and monitor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Act swiftly on warranty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Best practice is to turn gaming floor over every  5 years </a:t>
            </a:r>
          </a:p>
        </p:txBody>
      </p:sp>
    </p:spTree>
    <p:extLst>
      <p:ext uri="{BB962C8B-B14F-4D97-AF65-F5344CB8AC3E}">
        <p14:creationId xmlns:p14="http://schemas.microsoft.com/office/powerpoint/2010/main" val="32187912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B43FE8-EA68-415C-B645-C47651A84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1992" y="5953120"/>
            <a:ext cx="2871408" cy="5682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E8515C-367D-4161-B574-5FD8CF626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7" y="5905500"/>
            <a:ext cx="1314450" cy="95250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A26F54-505A-4B5B-B6BE-0EC62A7D4CAB}"/>
              </a:ext>
            </a:extLst>
          </p:cNvPr>
          <p:cNvCxnSpPr>
            <a:cxnSpLocks/>
          </p:cNvCxnSpPr>
          <p:nvPr/>
        </p:nvCxnSpPr>
        <p:spPr>
          <a:xfrm>
            <a:off x="100015" y="5714999"/>
            <a:ext cx="1196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CDD8C49-4C95-4077-89EA-786FDD3AA18B}"/>
              </a:ext>
            </a:extLst>
          </p:cNvPr>
          <p:cNvSpPr txBox="1"/>
          <p:nvPr/>
        </p:nvSpPr>
        <p:spPr>
          <a:xfrm>
            <a:off x="459583" y="428625"/>
            <a:ext cx="1124426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atin typeface="Euphemia" panose="020B0503040102020104" pitchFamily="34" charset="0"/>
              </a:rPr>
              <a:t>Capital Budgeting</a:t>
            </a:r>
            <a:endParaRPr lang="en-AU" sz="32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Boards to commit to an annual budget at start of year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Buy on performance,  not on price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latin typeface="Euphemia" panose="020B0503040102020104" pitchFamily="34" charset="0"/>
              </a:rPr>
              <a:t>Set performance KPI’s early, and monitor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Act swiftly on warranty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Best practice is to turn gaming floor over every  5 years </a:t>
            </a:r>
          </a:p>
        </p:txBody>
      </p:sp>
    </p:spTree>
    <p:extLst>
      <p:ext uri="{BB962C8B-B14F-4D97-AF65-F5344CB8AC3E}">
        <p14:creationId xmlns:p14="http://schemas.microsoft.com/office/powerpoint/2010/main" val="4225232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B43FE8-EA68-415C-B645-C47651A84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1992" y="5953120"/>
            <a:ext cx="2871408" cy="5682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E8515C-367D-4161-B574-5FD8CF626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7" y="5905500"/>
            <a:ext cx="1314450" cy="95250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A26F54-505A-4B5B-B6BE-0EC62A7D4CAB}"/>
              </a:ext>
            </a:extLst>
          </p:cNvPr>
          <p:cNvCxnSpPr>
            <a:cxnSpLocks/>
          </p:cNvCxnSpPr>
          <p:nvPr/>
        </p:nvCxnSpPr>
        <p:spPr>
          <a:xfrm>
            <a:off x="100015" y="5714999"/>
            <a:ext cx="1196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CDD8C49-4C95-4077-89EA-786FDD3AA18B}"/>
              </a:ext>
            </a:extLst>
          </p:cNvPr>
          <p:cNvSpPr txBox="1"/>
          <p:nvPr/>
        </p:nvSpPr>
        <p:spPr>
          <a:xfrm>
            <a:off x="459583" y="428625"/>
            <a:ext cx="1124426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atin typeface="Euphemia" panose="020B0503040102020104" pitchFamily="34" charset="0"/>
              </a:rPr>
              <a:t>Capital Budgeting</a:t>
            </a:r>
            <a:endParaRPr lang="en-AU" sz="32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Boards to commit to an annual budget at start of year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Buy on performance,  not on price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Set performance KPI’s early, and monitor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latin typeface="Euphemia" panose="020B0503040102020104" pitchFamily="34" charset="0"/>
              </a:rPr>
              <a:t>Act swiftly on warranty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Best practice is to turn gaming floor over every  5 years </a:t>
            </a:r>
          </a:p>
        </p:txBody>
      </p:sp>
    </p:spTree>
    <p:extLst>
      <p:ext uri="{BB962C8B-B14F-4D97-AF65-F5344CB8AC3E}">
        <p14:creationId xmlns:p14="http://schemas.microsoft.com/office/powerpoint/2010/main" val="15164285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B43FE8-EA68-415C-B645-C47651A84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1992" y="5953120"/>
            <a:ext cx="2871408" cy="5682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E8515C-367D-4161-B574-5FD8CF626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7" y="5905500"/>
            <a:ext cx="1314450" cy="95250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A26F54-505A-4B5B-B6BE-0EC62A7D4CAB}"/>
              </a:ext>
            </a:extLst>
          </p:cNvPr>
          <p:cNvCxnSpPr>
            <a:cxnSpLocks/>
          </p:cNvCxnSpPr>
          <p:nvPr/>
        </p:nvCxnSpPr>
        <p:spPr>
          <a:xfrm>
            <a:off x="100015" y="5714999"/>
            <a:ext cx="1196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CDD8C49-4C95-4077-89EA-786FDD3AA18B}"/>
              </a:ext>
            </a:extLst>
          </p:cNvPr>
          <p:cNvSpPr txBox="1"/>
          <p:nvPr/>
        </p:nvSpPr>
        <p:spPr>
          <a:xfrm>
            <a:off x="459583" y="428625"/>
            <a:ext cx="1124426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atin typeface="Euphemia" panose="020B0503040102020104" pitchFamily="34" charset="0"/>
              </a:rPr>
              <a:t>Capital Budgeting</a:t>
            </a:r>
            <a:endParaRPr lang="en-AU" sz="32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Boards to commit to an annual budget at start of year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Buy on performance,  not on price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Set performance KPI’s early, and monitor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Act swiftly on warranty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latin typeface="Euphemia" panose="020B0503040102020104" pitchFamily="34" charset="0"/>
              </a:rPr>
              <a:t>Best practice is to turn gaming floor over every  5 years </a:t>
            </a:r>
          </a:p>
        </p:txBody>
      </p:sp>
    </p:spTree>
    <p:extLst>
      <p:ext uri="{BB962C8B-B14F-4D97-AF65-F5344CB8AC3E}">
        <p14:creationId xmlns:p14="http://schemas.microsoft.com/office/powerpoint/2010/main" val="38228211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B43FE8-EA68-415C-B645-C47651A84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1992" y="5953120"/>
            <a:ext cx="2871408" cy="5682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E8515C-367D-4161-B574-5FD8CF626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7" y="5905500"/>
            <a:ext cx="1314450" cy="95250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A26F54-505A-4B5B-B6BE-0EC62A7D4CAB}"/>
              </a:ext>
            </a:extLst>
          </p:cNvPr>
          <p:cNvCxnSpPr>
            <a:cxnSpLocks/>
          </p:cNvCxnSpPr>
          <p:nvPr/>
        </p:nvCxnSpPr>
        <p:spPr>
          <a:xfrm>
            <a:off x="100015" y="5714999"/>
            <a:ext cx="1196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CDD8C49-4C95-4077-89EA-786FDD3AA18B}"/>
              </a:ext>
            </a:extLst>
          </p:cNvPr>
          <p:cNvSpPr txBox="1"/>
          <p:nvPr/>
        </p:nvSpPr>
        <p:spPr>
          <a:xfrm>
            <a:off x="459583" y="428625"/>
            <a:ext cx="11244263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400" dirty="0">
                <a:latin typeface="Euphemia" panose="020B0503040102020104" pitchFamily="34" charset="0"/>
              </a:rPr>
              <a:t>Summary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latin typeface="Euphemia" panose="020B0503040102020104" pitchFamily="34" charset="0"/>
              </a:rPr>
              <a:t>Create set of metrics that work for you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latin typeface="Euphemia" panose="020B0503040102020104" pitchFamily="34" charset="0"/>
              </a:rPr>
              <a:t>Measure the metrics regularly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latin typeface="Euphemia" panose="020B0503040102020104" pitchFamily="34" charset="0"/>
              </a:rPr>
              <a:t>Avoid Paralysis by Analysis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latin typeface="Euphemia" panose="020B0503040102020104" pitchFamily="34" charset="0"/>
              </a:rPr>
              <a:t>Try new things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latin typeface="Euphemia" panose="020B0503040102020104" pitchFamily="34" charset="0"/>
              </a:rPr>
              <a:t>Act swiftly </a:t>
            </a:r>
          </a:p>
        </p:txBody>
      </p:sp>
    </p:spTree>
    <p:extLst>
      <p:ext uri="{BB962C8B-B14F-4D97-AF65-F5344CB8AC3E}">
        <p14:creationId xmlns:p14="http://schemas.microsoft.com/office/powerpoint/2010/main" val="3339800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B43FE8-EA68-415C-B645-C47651A84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1992" y="5953120"/>
            <a:ext cx="2871408" cy="5682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E8515C-367D-4161-B574-5FD8CF626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7" y="5905500"/>
            <a:ext cx="1314450" cy="95250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A26F54-505A-4B5B-B6BE-0EC62A7D4CAB}"/>
              </a:ext>
            </a:extLst>
          </p:cNvPr>
          <p:cNvCxnSpPr>
            <a:cxnSpLocks/>
          </p:cNvCxnSpPr>
          <p:nvPr/>
        </p:nvCxnSpPr>
        <p:spPr>
          <a:xfrm>
            <a:off x="100015" y="5714999"/>
            <a:ext cx="1196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CDD8C49-4C95-4077-89EA-786FDD3AA18B}"/>
              </a:ext>
            </a:extLst>
          </p:cNvPr>
          <p:cNvSpPr txBox="1"/>
          <p:nvPr/>
        </p:nvSpPr>
        <p:spPr>
          <a:xfrm>
            <a:off x="459583" y="428625"/>
            <a:ext cx="11244263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atin typeface="Euphemia" panose="020B0503040102020104" pitchFamily="34" charset="0"/>
              </a:rPr>
              <a:t>Where the Money At ?</a:t>
            </a:r>
          </a:p>
          <a:p>
            <a:pPr algn="ctr"/>
            <a:r>
              <a:rPr lang="en-AU" sz="3200" b="1" dirty="0">
                <a:latin typeface="Euphemia" panose="020B0503040102020104" pitchFamily="34" charset="0"/>
              </a:rPr>
              <a:t>Understanding Distribution </a:t>
            </a:r>
          </a:p>
          <a:p>
            <a:pPr algn="ctr"/>
            <a:endParaRPr lang="en-AU" sz="32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latin typeface="Euphemia" panose="020B0503040102020104" pitchFamily="34" charset="0"/>
              </a:rPr>
              <a:t>Compares floor space occupied by a group of EGM’s that share a Common Characteristic against a Key Metric.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E045E3-FE3D-4545-83C4-9DE4245CCBF2}"/>
              </a:ext>
            </a:extLst>
          </p:cNvPr>
          <p:cNvSpPr txBox="1"/>
          <p:nvPr/>
        </p:nvSpPr>
        <p:spPr>
          <a:xfrm>
            <a:off x="7782304" y="2887146"/>
            <a:ext cx="41810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Key Metrics can include ;</a:t>
            </a:r>
          </a:p>
          <a:p>
            <a:endParaRPr lang="en-AU" sz="24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AU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Turnover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AU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Profit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AU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EGM Type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AU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Time on Device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AU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TGP</a:t>
            </a:r>
          </a:p>
          <a:p>
            <a:endParaRPr lang="en-AU" sz="2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94F26F-4FE6-4346-8D27-D6893DADF1EB}"/>
              </a:ext>
            </a:extLst>
          </p:cNvPr>
          <p:cNvSpPr txBox="1"/>
          <p:nvPr/>
        </p:nvSpPr>
        <p:spPr>
          <a:xfrm>
            <a:off x="445295" y="2887146"/>
            <a:ext cx="60126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>
                <a:latin typeface="Euphemia" panose="020B0503040102020104" pitchFamily="34" charset="0"/>
              </a:rPr>
              <a:t> </a:t>
            </a:r>
            <a:r>
              <a:rPr lang="en-AU" sz="2000" dirty="0">
                <a:latin typeface="Euphemia" panose="020B0503040102020104" pitchFamily="34" charset="0"/>
              </a:rPr>
              <a:t>Common Characteristics can include 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AU" sz="2000" dirty="0">
              <a:latin typeface="Euphemia" panose="020B05030401020201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AU" sz="2000" dirty="0">
                <a:latin typeface="Euphemia" panose="020B0503040102020104" pitchFamily="34" charset="0"/>
              </a:rPr>
              <a:t>Denomination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AU" sz="2000" dirty="0">
                <a:latin typeface="Euphemia" panose="020B0503040102020104" pitchFamily="34" charset="0"/>
              </a:rPr>
              <a:t>Manufacturer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AU" sz="2000" dirty="0">
                <a:latin typeface="Euphemia" panose="020B0503040102020104" pitchFamily="34" charset="0"/>
              </a:rPr>
              <a:t>Location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AU" sz="2000" dirty="0">
                <a:latin typeface="Euphemia" panose="020B0503040102020104" pitchFamily="34" charset="0"/>
              </a:rPr>
              <a:t>Linked / Stand Alone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AU" sz="2000" dirty="0">
                <a:latin typeface="Euphemia" panose="020B0503040102020104" pitchFamily="34" charset="0"/>
              </a:rPr>
              <a:t>Multi Game</a:t>
            </a:r>
            <a:endParaRPr lang="en-AU" sz="20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98E4DF9-380B-4729-830E-4DA01FFA9D94}"/>
              </a:ext>
            </a:extLst>
          </p:cNvPr>
          <p:cNvCxnSpPr/>
          <p:nvPr/>
        </p:nvCxnSpPr>
        <p:spPr>
          <a:xfrm>
            <a:off x="7058025" y="2975069"/>
            <a:ext cx="0" cy="22204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4035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B43FE8-EA68-415C-B645-C47651A84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1992" y="5953120"/>
            <a:ext cx="2871408" cy="5682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E8515C-367D-4161-B574-5FD8CF626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7" y="5905500"/>
            <a:ext cx="1314450" cy="95250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A26F54-505A-4B5B-B6BE-0EC62A7D4CAB}"/>
              </a:ext>
            </a:extLst>
          </p:cNvPr>
          <p:cNvCxnSpPr>
            <a:cxnSpLocks/>
          </p:cNvCxnSpPr>
          <p:nvPr/>
        </p:nvCxnSpPr>
        <p:spPr>
          <a:xfrm>
            <a:off x="100015" y="5714999"/>
            <a:ext cx="1196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CDD8C49-4C95-4077-89EA-786FDD3AA18B}"/>
              </a:ext>
            </a:extLst>
          </p:cNvPr>
          <p:cNvSpPr txBox="1"/>
          <p:nvPr/>
        </p:nvSpPr>
        <p:spPr>
          <a:xfrm>
            <a:off x="459583" y="428625"/>
            <a:ext cx="11244263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atin typeface="Euphemia" panose="020B0503040102020104" pitchFamily="34" charset="0"/>
              </a:rPr>
              <a:t>Where the Money At ?</a:t>
            </a:r>
          </a:p>
          <a:p>
            <a:pPr algn="ctr"/>
            <a:r>
              <a:rPr lang="en-AU" sz="3200" b="1" dirty="0">
                <a:latin typeface="Euphemia" panose="020B0503040102020104" pitchFamily="34" charset="0"/>
              </a:rPr>
              <a:t>Understanding Distribution </a:t>
            </a:r>
          </a:p>
          <a:p>
            <a:pPr algn="ctr"/>
            <a:endParaRPr lang="en-AU" sz="32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latin typeface="Euphemia" panose="020B0503040102020104" pitchFamily="34" charset="0"/>
              </a:rPr>
              <a:t>Compares floor space occupied by a group of EGM’s that share a Common Characteristic against a Key Metric.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E045E3-FE3D-4545-83C4-9DE4245CCBF2}"/>
              </a:ext>
            </a:extLst>
          </p:cNvPr>
          <p:cNvSpPr txBox="1"/>
          <p:nvPr/>
        </p:nvSpPr>
        <p:spPr>
          <a:xfrm>
            <a:off x="7782304" y="2887146"/>
            <a:ext cx="41810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>
                <a:latin typeface="Euphemia" panose="020B0503040102020104" pitchFamily="34" charset="0"/>
              </a:rPr>
              <a:t>Key Metrics can include ;</a:t>
            </a:r>
          </a:p>
          <a:p>
            <a:endParaRPr lang="en-AU" sz="2400" dirty="0">
              <a:latin typeface="Euphemia" panose="020B05030401020201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AU" sz="2000" dirty="0">
                <a:latin typeface="Euphemia" panose="020B0503040102020104" pitchFamily="34" charset="0"/>
              </a:rPr>
              <a:t>Turnover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AU" sz="2000" dirty="0">
                <a:latin typeface="Euphemia" panose="020B0503040102020104" pitchFamily="34" charset="0"/>
              </a:rPr>
              <a:t>Profit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AU" sz="2000" dirty="0">
                <a:latin typeface="Euphemia" panose="020B0503040102020104" pitchFamily="34" charset="0"/>
              </a:rPr>
              <a:t>EGM Type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AU" sz="2000" dirty="0">
                <a:latin typeface="Euphemia" panose="020B0503040102020104" pitchFamily="34" charset="0"/>
              </a:rPr>
              <a:t>Time on Device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AU" sz="2000" dirty="0">
                <a:latin typeface="Euphemia" panose="020B0503040102020104" pitchFamily="34" charset="0"/>
              </a:rPr>
              <a:t>TGP</a:t>
            </a:r>
          </a:p>
          <a:p>
            <a:endParaRPr lang="en-AU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94F26F-4FE6-4346-8D27-D6893DADF1EB}"/>
              </a:ext>
            </a:extLst>
          </p:cNvPr>
          <p:cNvSpPr txBox="1"/>
          <p:nvPr/>
        </p:nvSpPr>
        <p:spPr>
          <a:xfrm>
            <a:off x="445295" y="2887146"/>
            <a:ext cx="60126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>
                <a:latin typeface="Euphemia" panose="020B0503040102020104" pitchFamily="34" charset="0"/>
              </a:rPr>
              <a:t> </a:t>
            </a:r>
            <a:r>
              <a:rPr lang="en-AU" sz="2000" dirty="0">
                <a:latin typeface="Euphemia" panose="020B0503040102020104" pitchFamily="34" charset="0"/>
              </a:rPr>
              <a:t>Common Characteristics can include 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AU" sz="2000" dirty="0">
              <a:latin typeface="Euphemia" panose="020B05030401020201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AU" sz="2000" dirty="0">
                <a:latin typeface="Euphemia" panose="020B0503040102020104" pitchFamily="34" charset="0"/>
              </a:rPr>
              <a:t>Denomination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AU" sz="2000" dirty="0">
                <a:latin typeface="Euphemia" panose="020B0503040102020104" pitchFamily="34" charset="0"/>
              </a:rPr>
              <a:t>Manufacturer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AU" sz="2000" dirty="0">
                <a:latin typeface="Euphemia" panose="020B0503040102020104" pitchFamily="34" charset="0"/>
              </a:rPr>
              <a:t>Location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AU" sz="2000" dirty="0">
                <a:latin typeface="Euphemia" panose="020B0503040102020104" pitchFamily="34" charset="0"/>
              </a:rPr>
              <a:t>Linked / Stand Alone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AU" sz="2000" dirty="0">
                <a:latin typeface="Euphemia" panose="020B0503040102020104" pitchFamily="34" charset="0"/>
              </a:rPr>
              <a:t>Multi Game</a:t>
            </a:r>
            <a:endParaRPr lang="en-AU" sz="20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98E4DF9-380B-4729-830E-4DA01FFA9D94}"/>
              </a:ext>
            </a:extLst>
          </p:cNvPr>
          <p:cNvCxnSpPr/>
          <p:nvPr/>
        </p:nvCxnSpPr>
        <p:spPr>
          <a:xfrm>
            <a:off x="7058025" y="2975069"/>
            <a:ext cx="0" cy="22204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4571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B43FE8-EA68-415C-B645-C47651A84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1992" y="5953120"/>
            <a:ext cx="2871408" cy="5682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E8515C-367D-4161-B574-5FD8CF626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7" y="5905500"/>
            <a:ext cx="1314450" cy="95250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A26F54-505A-4B5B-B6BE-0EC62A7D4CAB}"/>
              </a:ext>
            </a:extLst>
          </p:cNvPr>
          <p:cNvCxnSpPr>
            <a:cxnSpLocks/>
          </p:cNvCxnSpPr>
          <p:nvPr/>
        </p:nvCxnSpPr>
        <p:spPr>
          <a:xfrm>
            <a:off x="100015" y="5714999"/>
            <a:ext cx="1196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CDD8C49-4C95-4077-89EA-786FDD3AA18B}"/>
              </a:ext>
            </a:extLst>
          </p:cNvPr>
          <p:cNvSpPr txBox="1"/>
          <p:nvPr/>
        </p:nvSpPr>
        <p:spPr>
          <a:xfrm>
            <a:off x="459583" y="428625"/>
            <a:ext cx="11244263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atin typeface="Euphemia" panose="020B0503040102020104" pitchFamily="34" charset="0"/>
              </a:rPr>
              <a:t>Where the Money At ?</a:t>
            </a:r>
          </a:p>
          <a:p>
            <a:pPr algn="ctr"/>
            <a:r>
              <a:rPr lang="en-AU" sz="3200" b="1" dirty="0">
                <a:latin typeface="Euphemia" panose="020B0503040102020104" pitchFamily="34" charset="0"/>
              </a:rPr>
              <a:t>Understanding Distribution </a:t>
            </a:r>
          </a:p>
          <a:p>
            <a:pPr algn="ctr"/>
            <a:endParaRPr lang="en-AU" sz="32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latin typeface="Euphemia" panose="020B0503040102020104" pitchFamily="34" charset="0"/>
              </a:rPr>
              <a:t>If 60% of our gaming floor is $0.01, and our $0.01 games provide 60% of Turnover and 60% of Profit, our $0.01 games are balanced.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If 25% of our gaming floor is Stand Alone, and our Stand Alone games provide 15% of Turnover and 15% of Profit, our Stand Alone Games are under performing and require attention.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solidFill>
                <a:schemeClr val="bg1">
                  <a:lumMod val="85000"/>
                </a:schemeClr>
              </a:solidFill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If 50% of our gaming floor is Aristocrat, and Aristocrat provides 65% of Turnover and 60% of Profit, our Aristocrat Games are over performing and require attention.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400" dirty="0"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404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B43FE8-EA68-415C-B645-C47651A84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1992" y="5953120"/>
            <a:ext cx="2871408" cy="5682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E8515C-367D-4161-B574-5FD8CF626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7" y="5905500"/>
            <a:ext cx="1314450" cy="95250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A26F54-505A-4B5B-B6BE-0EC62A7D4CAB}"/>
              </a:ext>
            </a:extLst>
          </p:cNvPr>
          <p:cNvCxnSpPr>
            <a:cxnSpLocks/>
          </p:cNvCxnSpPr>
          <p:nvPr/>
        </p:nvCxnSpPr>
        <p:spPr>
          <a:xfrm>
            <a:off x="100015" y="5714999"/>
            <a:ext cx="1196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CDD8C49-4C95-4077-89EA-786FDD3AA18B}"/>
              </a:ext>
            </a:extLst>
          </p:cNvPr>
          <p:cNvSpPr txBox="1"/>
          <p:nvPr/>
        </p:nvSpPr>
        <p:spPr>
          <a:xfrm>
            <a:off x="459583" y="428625"/>
            <a:ext cx="11244263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atin typeface="Euphemia" panose="020B0503040102020104" pitchFamily="34" charset="0"/>
              </a:rPr>
              <a:t>Where the Money At ?</a:t>
            </a:r>
          </a:p>
          <a:p>
            <a:pPr algn="ctr"/>
            <a:r>
              <a:rPr lang="en-AU" sz="3200" b="1" dirty="0">
                <a:latin typeface="Euphemia" panose="020B0503040102020104" pitchFamily="34" charset="0"/>
              </a:rPr>
              <a:t>Understanding Distribution </a:t>
            </a:r>
          </a:p>
          <a:p>
            <a:pPr algn="ctr"/>
            <a:endParaRPr lang="en-AU" sz="32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latin typeface="Euphemia" panose="020B0503040102020104" pitchFamily="34" charset="0"/>
              </a:rPr>
              <a:t>If 60% of our gaming floor is $0.01, and our $0.01 games provide 60% of Turnover and 60% of Profit, our $0.01 games are balanced.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latin typeface="Euphemia" panose="020B0503040102020104" pitchFamily="34" charset="0"/>
              </a:rPr>
              <a:t>If 25% of our gaming floor is Stand Alone, and our Stand Alone games provide 15% of Turnover and 15% of Profit, our Stand Alone Games are under performing and require attention.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>
                    <a:lumMod val="85000"/>
                  </a:schemeClr>
                </a:solidFill>
                <a:latin typeface="Euphemia" panose="020B0503040102020104" pitchFamily="34" charset="0"/>
              </a:rPr>
              <a:t>If 50% of our gaming floor is Aristocrat, and Aristocrat provides 65% of Turnover and 60% of Profit, our Aristocrat Games are over performing and require attention.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400" dirty="0"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840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B43FE8-EA68-415C-B645-C47651A84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1992" y="5953120"/>
            <a:ext cx="2871408" cy="5682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E8515C-367D-4161-B574-5FD8CF626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7" y="5905500"/>
            <a:ext cx="1314450" cy="95250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A26F54-505A-4B5B-B6BE-0EC62A7D4CAB}"/>
              </a:ext>
            </a:extLst>
          </p:cNvPr>
          <p:cNvCxnSpPr>
            <a:cxnSpLocks/>
          </p:cNvCxnSpPr>
          <p:nvPr/>
        </p:nvCxnSpPr>
        <p:spPr>
          <a:xfrm>
            <a:off x="100015" y="5714999"/>
            <a:ext cx="1196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CDD8C49-4C95-4077-89EA-786FDD3AA18B}"/>
              </a:ext>
            </a:extLst>
          </p:cNvPr>
          <p:cNvSpPr txBox="1"/>
          <p:nvPr/>
        </p:nvSpPr>
        <p:spPr>
          <a:xfrm>
            <a:off x="459583" y="428625"/>
            <a:ext cx="11244263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atin typeface="Euphemia" panose="020B0503040102020104" pitchFamily="34" charset="0"/>
              </a:rPr>
              <a:t>Where the Money At ?</a:t>
            </a:r>
          </a:p>
          <a:p>
            <a:pPr algn="ctr"/>
            <a:r>
              <a:rPr lang="en-AU" sz="3200" b="1" dirty="0">
                <a:latin typeface="Euphemia" panose="020B0503040102020104" pitchFamily="34" charset="0"/>
              </a:rPr>
              <a:t>Understanding Distribution </a:t>
            </a:r>
          </a:p>
          <a:p>
            <a:pPr algn="ctr"/>
            <a:endParaRPr lang="en-AU" sz="32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latin typeface="Euphemia" panose="020B0503040102020104" pitchFamily="34" charset="0"/>
              </a:rPr>
              <a:t>If 60% of our gaming floor is $0.01, and our $0.01 games provide 60% of Turnover and 60% of Profit, our $0.01 games are balanced.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latin typeface="Euphemia" panose="020B0503040102020104" pitchFamily="34" charset="0"/>
              </a:rPr>
              <a:t>If 25% of our gaming floor is Stand Alone, and our Stand Alone games provide 15% of Turnover and 15% of Profit, our Stand Alone Games are under performing and require attention.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000" dirty="0">
                <a:latin typeface="Euphemia" panose="020B0503040102020104" pitchFamily="34" charset="0"/>
              </a:rPr>
              <a:t>If 50% of our gaming floor is Aristocrat, and Aristocrat provides 65% of Turnover and 60% of Profit, our Aristocrat Games are over performing and require attention.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400" dirty="0"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966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B43FE8-EA68-415C-B645-C47651A84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1992" y="5953120"/>
            <a:ext cx="2871408" cy="5682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E8515C-367D-4161-B574-5FD8CF626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7" y="5905500"/>
            <a:ext cx="1314450" cy="95250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A26F54-505A-4B5B-B6BE-0EC62A7D4CAB}"/>
              </a:ext>
            </a:extLst>
          </p:cNvPr>
          <p:cNvCxnSpPr>
            <a:cxnSpLocks/>
          </p:cNvCxnSpPr>
          <p:nvPr/>
        </p:nvCxnSpPr>
        <p:spPr>
          <a:xfrm>
            <a:off x="100015" y="5714999"/>
            <a:ext cx="1196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AA9CFD65-1E33-4743-A785-F7831B763D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583" y="1257300"/>
            <a:ext cx="8231097" cy="4361622"/>
          </a:xfrm>
          <a:prstGeom prst="rect">
            <a:avLst/>
          </a:prstGeom>
        </p:spPr>
      </p:pic>
      <p:sp>
        <p:nvSpPr>
          <p:cNvPr id="9" name="Speech Bubble: Oval 8">
            <a:extLst>
              <a:ext uri="{FF2B5EF4-FFF2-40B4-BE49-F238E27FC236}">
                <a16:creationId xmlns:a16="http://schemas.microsoft.com/office/drawing/2014/main" id="{D265C0D2-64E1-4071-96D9-3BFE27F13DA4}"/>
              </a:ext>
            </a:extLst>
          </p:cNvPr>
          <p:cNvSpPr/>
          <p:nvPr/>
        </p:nvSpPr>
        <p:spPr>
          <a:xfrm>
            <a:off x="7958138" y="2605736"/>
            <a:ext cx="4159267" cy="2380601"/>
          </a:xfrm>
          <a:prstGeom prst="wedgeEllipseCallout">
            <a:avLst>
              <a:gd name="adj1" fmla="val -102371"/>
              <a:gd name="adj2" fmla="val 37362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200" dirty="0">
                <a:solidFill>
                  <a:schemeClr val="tx1"/>
                </a:solidFill>
              </a:rPr>
              <a:t>What does this tell as about our $0.01 games</a:t>
            </a:r>
            <a:r>
              <a:rPr lang="en-AU" dirty="0">
                <a:solidFill>
                  <a:schemeClr val="tx1"/>
                </a:solidFill>
              </a:rPr>
              <a:t>?</a:t>
            </a:r>
          </a:p>
          <a:p>
            <a:pPr algn="ctr"/>
            <a:endParaRPr lang="en-AU" sz="2200" dirty="0">
              <a:solidFill>
                <a:schemeClr val="tx1"/>
              </a:solidFill>
            </a:endParaRPr>
          </a:p>
          <a:p>
            <a:pPr algn="ctr"/>
            <a:r>
              <a:rPr lang="en-AU" sz="2200" dirty="0">
                <a:solidFill>
                  <a:schemeClr val="tx1"/>
                </a:solidFill>
              </a:rPr>
              <a:t>What action can we take ?</a:t>
            </a:r>
            <a:endParaRPr lang="en-AU" sz="2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5E0D5A4-3933-4A95-80DA-DC2488466DE1}"/>
              </a:ext>
            </a:extLst>
          </p:cNvPr>
          <p:cNvSpPr txBox="1"/>
          <p:nvPr/>
        </p:nvSpPr>
        <p:spPr>
          <a:xfrm>
            <a:off x="459583" y="441877"/>
            <a:ext cx="112442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atin typeface="Euphemia" panose="020B0503040102020104" pitchFamily="34" charset="0"/>
              </a:rPr>
              <a:t>Where the Money At ?</a:t>
            </a:r>
          </a:p>
          <a:p>
            <a:pPr algn="ctr"/>
            <a:r>
              <a:rPr lang="en-AU" sz="3200" b="1" dirty="0">
                <a:latin typeface="Euphemia" panose="020B0503040102020104" pitchFamily="34" charset="0"/>
              </a:rPr>
              <a:t>Understanding Distribution </a:t>
            </a:r>
          </a:p>
          <a:p>
            <a:pPr algn="ctr"/>
            <a:endParaRPr lang="en-AU" sz="3200" dirty="0">
              <a:latin typeface="Euphemia" panose="020B05030401020201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400" dirty="0"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619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1292</Words>
  <Application>Microsoft Office PowerPoint</Application>
  <PresentationFormat>Widescreen</PresentationFormat>
  <Paragraphs>408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Calibri</vt:lpstr>
      <vt:lpstr>Calibri Light</vt:lpstr>
      <vt:lpstr>Euphemia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Brett Jones</dc:creator>
  <cp:lastModifiedBy>Brett Jones</cp:lastModifiedBy>
  <cp:revision>34</cp:revision>
  <dcterms:created xsi:type="dcterms:W3CDTF">2017-08-07T05:00:49Z</dcterms:created>
  <dcterms:modified xsi:type="dcterms:W3CDTF">2017-08-07T21:18:20Z</dcterms:modified>
</cp:coreProperties>
</file>